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4" r:id="rId8"/>
    <p:sldId id="265" r:id="rId9"/>
    <p:sldId id="262" r:id="rId10"/>
    <p:sldId id="266" r:id="rId11"/>
    <p:sldId id="263" r:id="rId12"/>
    <p:sldId id="267" r:id="rId13"/>
    <p:sldId id="268" r:id="rId14"/>
    <p:sldId id="269" r:id="rId15"/>
    <p:sldId id="270" r:id="rId16"/>
    <p:sldId id="273" r:id="rId17"/>
    <p:sldId id="271" r:id="rId18"/>
    <p:sldId id="275" r:id="rId19"/>
    <p:sldId id="276" r:id="rId20"/>
    <p:sldId id="277" r:id="rId21"/>
    <p:sldId id="278" r:id="rId22"/>
    <p:sldId id="279" r:id="rId23"/>
    <p:sldId id="280" r:id="rId24"/>
    <p:sldId id="281" r:id="rId25"/>
    <p:sldId id="27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49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5/24/2021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
            </a:r>
            <a:br>
              <a:rPr lang="en-GB" dirty="0"/>
            </a:br>
            <a:r>
              <a:rPr lang="en-GB" dirty="0"/>
              <a:t> </a:t>
            </a:r>
            <a:r>
              <a:rPr lang="en-GB" b="1" dirty="0"/>
              <a:t>Relationships &amp; Sex Education </a:t>
            </a:r>
            <a:endParaRPr lang="en-GB" dirty="0"/>
          </a:p>
        </p:txBody>
      </p:sp>
      <p:sp>
        <p:nvSpPr>
          <p:cNvPr id="3" name="Subtitle 2"/>
          <p:cNvSpPr>
            <a:spLocks noGrp="1"/>
          </p:cNvSpPr>
          <p:nvPr>
            <p:ph type="subTitle" idx="1"/>
          </p:nvPr>
        </p:nvSpPr>
        <p:spPr/>
        <p:txBody>
          <a:bodyPr>
            <a:normAutofit/>
          </a:bodyPr>
          <a:lstStyle/>
          <a:p>
            <a:r>
              <a:rPr lang="en-GB" sz="2400" b="1" dirty="0">
                <a:solidFill>
                  <a:srgbClr val="FF0000"/>
                </a:solidFill>
              </a:rPr>
              <a:t>May 2021</a:t>
            </a:r>
          </a:p>
        </p:txBody>
      </p:sp>
      <p:pic>
        <p:nvPicPr>
          <p:cNvPr id="4" name="Picture 3"/>
          <p:cNvPicPr>
            <a:picLocks noChangeAspect="1"/>
          </p:cNvPicPr>
          <p:nvPr/>
        </p:nvPicPr>
        <p:blipFill>
          <a:blip r:embed="rId2"/>
          <a:stretch>
            <a:fillRect/>
          </a:stretch>
        </p:blipFill>
        <p:spPr>
          <a:xfrm>
            <a:off x="1091115" y="4431956"/>
            <a:ext cx="2706174" cy="2426043"/>
          </a:xfrm>
          <a:prstGeom prst="rect">
            <a:avLst/>
          </a:prstGeom>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l="17216" t="19977" r="67671" b="70894"/>
          <a:stretch>
            <a:fillRect/>
          </a:stretch>
        </p:blipFill>
        <p:spPr bwMode="auto">
          <a:xfrm>
            <a:off x="1165011" y="222765"/>
            <a:ext cx="34575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323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6894" y="733527"/>
            <a:ext cx="7766936" cy="928695"/>
          </a:xfrm>
        </p:spPr>
        <p:txBody>
          <a:bodyPr/>
          <a:lstStyle/>
          <a:p>
            <a:pPr algn="l"/>
            <a:r>
              <a:rPr lang="en-GB" dirty="0"/>
              <a:t>Year 1</a:t>
            </a:r>
          </a:p>
        </p:txBody>
      </p:sp>
      <p:sp>
        <p:nvSpPr>
          <p:cNvPr id="3" name="Subtitle 2"/>
          <p:cNvSpPr>
            <a:spLocks noGrp="1"/>
          </p:cNvSpPr>
          <p:nvPr>
            <p:ph type="subTitle" idx="1"/>
          </p:nvPr>
        </p:nvSpPr>
        <p:spPr>
          <a:xfrm>
            <a:off x="1280525" y="2248002"/>
            <a:ext cx="8538978" cy="1995740"/>
          </a:xfrm>
        </p:spPr>
        <p:txBody>
          <a:bodyPr>
            <a:noAutofit/>
          </a:bodyPr>
          <a:lstStyle/>
          <a:p>
            <a:pPr marL="274320" indent="-274320" algn="l">
              <a:lnSpc>
                <a:spcPct val="80000"/>
              </a:lnSpc>
              <a:buClr>
                <a:schemeClr val="accent3"/>
              </a:buClr>
              <a:defRPr/>
            </a:pPr>
            <a:r>
              <a:rPr lang="en-GB" altLang="en-US" sz="2000" dirty="0">
                <a:solidFill>
                  <a:schemeClr val="tx1"/>
                </a:solidFill>
              </a:rPr>
              <a:t>Children focus on families and specially growing up in a loving, secure and stable home.</a:t>
            </a:r>
          </a:p>
          <a:p>
            <a:pPr marL="274320" indent="-274320" algn="just">
              <a:lnSpc>
                <a:spcPct val="80000"/>
              </a:lnSpc>
              <a:buClr>
                <a:schemeClr val="accent3"/>
              </a:buClr>
              <a:defRPr/>
            </a:pPr>
            <a:endParaRPr lang="en-GB" altLang="en-US" sz="2000" dirty="0">
              <a:solidFill>
                <a:schemeClr val="tx1"/>
              </a:solidFill>
            </a:endParaRPr>
          </a:p>
          <a:p>
            <a:pPr marL="274320" indent="-274320" algn="just">
              <a:lnSpc>
                <a:spcPct val="80000"/>
              </a:lnSpc>
              <a:buClr>
                <a:schemeClr val="accent3"/>
              </a:buClr>
              <a:defRPr/>
            </a:pPr>
            <a:r>
              <a:rPr lang="en-GB" altLang="en-US" sz="2000" b="1" dirty="0">
                <a:solidFill>
                  <a:schemeClr val="tx1"/>
                </a:solidFill>
              </a:rPr>
              <a:t>Examples of Year 1 questions:</a:t>
            </a:r>
          </a:p>
          <a:p>
            <a:pPr marL="274320" indent="-274320" algn="just">
              <a:lnSpc>
                <a:spcPct val="80000"/>
              </a:lnSpc>
              <a:buClr>
                <a:schemeClr val="accent3"/>
              </a:buClr>
              <a:defRPr/>
            </a:pPr>
            <a:endParaRPr lang="en-GB" altLang="en-US" sz="2000" b="1" dirty="0">
              <a:solidFill>
                <a:schemeClr val="tx1"/>
              </a:solidFill>
            </a:endParaRPr>
          </a:p>
          <a:p>
            <a:pPr marL="274320" indent="-274320" algn="just">
              <a:lnSpc>
                <a:spcPct val="80000"/>
              </a:lnSpc>
              <a:buClr>
                <a:schemeClr val="accent3"/>
              </a:buClr>
              <a:buFont typeface="Wingdings 2"/>
              <a:buChar char=""/>
              <a:defRPr/>
            </a:pPr>
            <a:r>
              <a:rPr lang="en-US" altLang="en-US" sz="2000" dirty="0">
                <a:solidFill>
                  <a:schemeClr val="tx1"/>
                </a:solidFill>
              </a:rPr>
              <a:t>How is love shown in your family?</a:t>
            </a:r>
          </a:p>
          <a:p>
            <a:pPr marL="274320" indent="-274320" algn="just">
              <a:lnSpc>
                <a:spcPct val="80000"/>
              </a:lnSpc>
              <a:buClr>
                <a:schemeClr val="accent3"/>
              </a:buClr>
              <a:buFont typeface="Wingdings 2"/>
              <a:buChar char=""/>
              <a:defRPr/>
            </a:pPr>
            <a:r>
              <a:rPr lang="en-US" altLang="en-US" sz="2000" dirty="0">
                <a:solidFill>
                  <a:schemeClr val="tx1"/>
                </a:solidFill>
              </a:rPr>
              <a:t>Why are the words ‘please’, ‘thank you’ and ‘sorry’ important to create a happy family?</a:t>
            </a:r>
          </a:p>
          <a:p>
            <a:pPr marL="274320" indent="-274320" algn="just">
              <a:lnSpc>
                <a:spcPct val="80000"/>
              </a:lnSpc>
              <a:buClr>
                <a:schemeClr val="accent3"/>
              </a:buClr>
              <a:buFont typeface="Wingdings 2"/>
              <a:buChar char=""/>
              <a:defRPr/>
            </a:pPr>
            <a:r>
              <a:rPr lang="en-US" altLang="en-US" sz="2000" dirty="0">
                <a:solidFill>
                  <a:schemeClr val="tx1"/>
                </a:solidFill>
              </a:rPr>
              <a:t>Why is teasing and bullying wrong and unacceptable within families and friendships?</a:t>
            </a:r>
          </a:p>
          <a:p>
            <a:pPr marL="274320" indent="-274320" algn="just">
              <a:lnSpc>
                <a:spcPct val="80000"/>
              </a:lnSpc>
              <a:buClr>
                <a:schemeClr val="accent3"/>
              </a:buClr>
              <a:buFont typeface="Wingdings 2"/>
              <a:buChar char=""/>
              <a:defRPr/>
            </a:pPr>
            <a:r>
              <a:rPr lang="en-US" altLang="en-US" sz="2000" dirty="0">
                <a:solidFill>
                  <a:schemeClr val="tx1"/>
                </a:solidFill>
              </a:rPr>
              <a:t>Why should we always tell the truth?</a:t>
            </a:r>
            <a:endParaRPr lang="en-GB" altLang="en-US" sz="2000" dirty="0">
              <a:solidFill>
                <a:schemeClr val="tx1"/>
              </a:solidFill>
            </a:endParaRPr>
          </a:p>
          <a:p>
            <a:pPr algn="l"/>
            <a:endParaRPr lang="en-GB" sz="2400" dirty="0">
              <a:solidFill>
                <a:schemeClr val="tx1"/>
              </a:solidFill>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17216" t="19977" r="67671" b="70894"/>
          <a:stretch>
            <a:fillRect/>
          </a:stretch>
        </p:blipFill>
        <p:spPr bwMode="auto">
          <a:xfrm>
            <a:off x="8414610" y="339785"/>
            <a:ext cx="34575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1550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2</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17216" t="19977" r="67671" b="70894"/>
          <a:stretch>
            <a:fillRect/>
          </a:stretch>
        </p:blipFill>
        <p:spPr bwMode="auto">
          <a:xfrm>
            <a:off x="8505348" y="274730"/>
            <a:ext cx="34575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Grp="1" noChangeArrowheads="1"/>
          </p:cNvSpPr>
          <p:nvPr>
            <p:ph idx="1"/>
          </p:nvPr>
        </p:nvSpPr>
        <p:spPr>
          <a:xfrm>
            <a:off x="677333" y="2160589"/>
            <a:ext cx="9934159" cy="3880773"/>
          </a:xfrm>
        </p:spPr>
        <p:txBody>
          <a:bodyPr>
            <a:normAutofit/>
          </a:bodyPr>
          <a:lstStyle/>
          <a:p>
            <a:pPr marL="0" indent="0" eaLnBrk="1" fontAlgn="auto" hangingPunct="1">
              <a:lnSpc>
                <a:spcPct val="80000"/>
              </a:lnSpc>
              <a:spcAft>
                <a:spcPts val="0"/>
              </a:spcAft>
              <a:buClr>
                <a:schemeClr val="accent3"/>
              </a:buClr>
              <a:buNone/>
              <a:defRPr/>
            </a:pPr>
            <a:r>
              <a:rPr lang="en-GB" altLang="en-US" sz="2000" dirty="0">
                <a:solidFill>
                  <a:schemeClr val="tx1"/>
                </a:solidFill>
                <a:latin typeface="+mj-lt"/>
              </a:rPr>
              <a:t>Children describe how we are growing and developing in diverse communities that are God-given.</a:t>
            </a:r>
          </a:p>
          <a:p>
            <a:pPr marL="274320" indent="-274320" eaLnBrk="1" fontAlgn="auto" hangingPunct="1">
              <a:lnSpc>
                <a:spcPct val="80000"/>
              </a:lnSpc>
              <a:spcAft>
                <a:spcPts val="0"/>
              </a:spcAft>
              <a:buClr>
                <a:schemeClr val="accent3"/>
              </a:buClr>
              <a:buFont typeface="Wingdings 2"/>
              <a:buChar char=""/>
              <a:defRPr/>
            </a:pPr>
            <a:endParaRPr lang="en-GB" altLang="en-US" sz="2000" dirty="0">
              <a:solidFill>
                <a:schemeClr val="tx1"/>
              </a:solidFill>
              <a:latin typeface="+mj-lt"/>
            </a:endParaRPr>
          </a:p>
          <a:p>
            <a:pPr marL="274320" indent="-274320" eaLnBrk="1" fontAlgn="auto" hangingPunct="1">
              <a:lnSpc>
                <a:spcPct val="80000"/>
              </a:lnSpc>
              <a:spcAft>
                <a:spcPts val="0"/>
              </a:spcAft>
              <a:buClr>
                <a:schemeClr val="accent3"/>
              </a:buClr>
              <a:buFontTx/>
              <a:buNone/>
              <a:defRPr/>
            </a:pPr>
            <a:r>
              <a:rPr lang="en-GB" altLang="en-US" sz="2000" b="1" dirty="0">
                <a:solidFill>
                  <a:schemeClr val="tx1"/>
                </a:solidFill>
                <a:latin typeface="+mj-lt"/>
              </a:rPr>
              <a:t>Examples of Year 2 questions:</a:t>
            </a:r>
          </a:p>
          <a:p>
            <a:pPr marL="274320" indent="-274320" eaLnBrk="1" fontAlgn="auto" hangingPunct="1">
              <a:lnSpc>
                <a:spcPct val="80000"/>
              </a:lnSpc>
              <a:spcAft>
                <a:spcPts val="0"/>
              </a:spcAft>
              <a:buClr>
                <a:schemeClr val="accent3"/>
              </a:buClr>
              <a:buFontTx/>
              <a:buNone/>
              <a:defRPr/>
            </a:pPr>
            <a:endParaRPr lang="en-GB" altLang="en-US" sz="2000" b="1" dirty="0">
              <a:solidFill>
                <a:schemeClr val="tx1"/>
              </a:solidFill>
              <a:latin typeface="+mj-lt"/>
            </a:endParaRPr>
          </a:p>
          <a:p>
            <a:pPr marL="274320" indent="-274320" eaLnBrk="1" fontAlgn="auto" hangingPunct="1">
              <a:lnSpc>
                <a:spcPct val="80000"/>
              </a:lnSpc>
              <a:spcAft>
                <a:spcPts val="0"/>
              </a:spcAft>
              <a:buClr>
                <a:schemeClr val="accent3"/>
              </a:buClr>
              <a:buFont typeface="Wingdings 2"/>
              <a:buChar char=""/>
              <a:defRPr/>
            </a:pPr>
            <a:r>
              <a:rPr lang="en-GB" altLang="en-US" sz="2000" dirty="0">
                <a:solidFill>
                  <a:schemeClr val="tx1"/>
                </a:solidFill>
                <a:latin typeface="+mj-lt"/>
              </a:rPr>
              <a:t>How would you describe a community?</a:t>
            </a:r>
          </a:p>
          <a:p>
            <a:pPr marL="274320" indent="-274320" eaLnBrk="1" fontAlgn="auto" hangingPunct="1">
              <a:lnSpc>
                <a:spcPct val="80000"/>
              </a:lnSpc>
              <a:spcAft>
                <a:spcPts val="0"/>
              </a:spcAft>
              <a:buClr>
                <a:schemeClr val="accent3"/>
              </a:buClr>
              <a:buFont typeface="Wingdings 2"/>
              <a:buChar char=""/>
              <a:defRPr/>
            </a:pPr>
            <a:r>
              <a:rPr lang="en-GB" altLang="en-US" sz="2000" dirty="0">
                <a:solidFill>
                  <a:schemeClr val="tx1"/>
                </a:solidFill>
                <a:latin typeface="+mj-lt"/>
              </a:rPr>
              <a:t>What are the joys of belonging to a community?</a:t>
            </a:r>
          </a:p>
          <a:p>
            <a:pPr marL="274320" indent="-274320" eaLnBrk="1" fontAlgn="auto" hangingPunct="1">
              <a:lnSpc>
                <a:spcPct val="80000"/>
              </a:lnSpc>
              <a:spcAft>
                <a:spcPts val="0"/>
              </a:spcAft>
              <a:buClr>
                <a:schemeClr val="accent3"/>
              </a:buClr>
              <a:buFont typeface="Wingdings 2"/>
              <a:buChar char=""/>
              <a:defRPr/>
            </a:pPr>
            <a:r>
              <a:rPr lang="en-GB" altLang="en-US" sz="2000" dirty="0">
                <a:solidFill>
                  <a:schemeClr val="tx1"/>
                </a:solidFill>
                <a:latin typeface="+mj-lt"/>
              </a:rPr>
              <a:t>How do different individuals enrich a community?</a:t>
            </a:r>
          </a:p>
          <a:p>
            <a:pPr marL="274320" indent="-274320" eaLnBrk="1" fontAlgn="auto" hangingPunct="1">
              <a:lnSpc>
                <a:spcPct val="80000"/>
              </a:lnSpc>
              <a:spcAft>
                <a:spcPts val="0"/>
              </a:spcAft>
              <a:buClr>
                <a:schemeClr val="accent3"/>
              </a:buClr>
              <a:buFont typeface="Wingdings 2"/>
              <a:buChar char=""/>
              <a:defRPr/>
            </a:pPr>
            <a:r>
              <a:rPr lang="en-US" altLang="en-US" sz="2000" dirty="0">
                <a:solidFill>
                  <a:schemeClr val="tx1"/>
                </a:solidFill>
                <a:latin typeface="+mj-lt"/>
              </a:rPr>
              <a:t>What do you bring to the community that you belong to?</a:t>
            </a:r>
            <a:endParaRPr lang="en-GB" altLang="en-US" sz="2000" dirty="0">
              <a:solidFill>
                <a:schemeClr val="tx1"/>
              </a:solidFill>
              <a:latin typeface="+mj-lt"/>
            </a:endParaRPr>
          </a:p>
        </p:txBody>
      </p:sp>
    </p:spTree>
    <p:extLst>
      <p:ext uri="{BB962C8B-B14F-4D97-AF65-F5344CB8AC3E}">
        <p14:creationId xmlns:p14="http://schemas.microsoft.com/office/powerpoint/2010/main" val="1832974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3</a:t>
            </a:r>
          </a:p>
        </p:txBody>
      </p:sp>
      <p:sp>
        <p:nvSpPr>
          <p:cNvPr id="3" name="Content Placeholder 2"/>
          <p:cNvSpPr>
            <a:spLocks noGrp="1"/>
          </p:cNvSpPr>
          <p:nvPr>
            <p:ph idx="1"/>
          </p:nvPr>
        </p:nvSpPr>
        <p:spPr>
          <a:xfrm>
            <a:off x="677333" y="2160589"/>
            <a:ext cx="9542431" cy="3880773"/>
          </a:xfrm>
        </p:spPr>
        <p:txBody>
          <a:bodyPr/>
          <a:lstStyle/>
          <a:p>
            <a:pPr marL="0" indent="0">
              <a:lnSpc>
                <a:spcPct val="80000"/>
              </a:lnSpc>
              <a:buClr>
                <a:schemeClr val="accent3"/>
              </a:buClr>
              <a:buNone/>
              <a:defRPr/>
            </a:pPr>
            <a:r>
              <a:rPr lang="en-GB" altLang="en-US" sz="2000" dirty="0">
                <a:solidFill>
                  <a:schemeClr val="tx1"/>
                </a:solidFill>
              </a:rPr>
              <a:t>Children describe and give reasons for how we grow in love and caring and happy friendships where we are secure and safe.</a:t>
            </a:r>
          </a:p>
          <a:p>
            <a:pPr marL="274320" indent="-274320">
              <a:lnSpc>
                <a:spcPct val="80000"/>
              </a:lnSpc>
              <a:buClr>
                <a:schemeClr val="accent3"/>
              </a:buClr>
              <a:buFont typeface="Wingdings 2"/>
              <a:buChar char=""/>
              <a:defRPr/>
            </a:pPr>
            <a:endParaRPr lang="en-GB" altLang="en-US" sz="2000" dirty="0">
              <a:solidFill>
                <a:schemeClr val="tx1"/>
              </a:solidFill>
            </a:endParaRPr>
          </a:p>
          <a:p>
            <a:pPr marL="274320" indent="-274320">
              <a:lnSpc>
                <a:spcPct val="80000"/>
              </a:lnSpc>
              <a:buClr>
                <a:schemeClr val="accent3"/>
              </a:buClr>
              <a:buNone/>
              <a:defRPr/>
            </a:pPr>
            <a:r>
              <a:rPr lang="en-GB" altLang="en-US" sz="2000" b="1" dirty="0">
                <a:solidFill>
                  <a:schemeClr val="tx1"/>
                </a:solidFill>
              </a:rPr>
              <a:t>Examples of Year 3 questions:</a:t>
            </a:r>
          </a:p>
          <a:p>
            <a:pPr marL="274320" indent="-274320">
              <a:lnSpc>
                <a:spcPct val="80000"/>
              </a:lnSpc>
              <a:buClr>
                <a:schemeClr val="accent3"/>
              </a:buClr>
              <a:buFont typeface="Wingdings 2"/>
              <a:buChar char=""/>
              <a:defRPr/>
            </a:pPr>
            <a:r>
              <a:rPr lang="en-US" altLang="en-US" sz="2000" dirty="0">
                <a:solidFill>
                  <a:schemeClr val="tx1"/>
                </a:solidFill>
              </a:rPr>
              <a:t>How do friendships make us feel happy and secure?</a:t>
            </a:r>
          </a:p>
          <a:p>
            <a:pPr marL="274320" indent="-274320">
              <a:lnSpc>
                <a:spcPct val="80000"/>
              </a:lnSpc>
              <a:buClr>
                <a:schemeClr val="accent3"/>
              </a:buClr>
              <a:buFont typeface="Wingdings 2"/>
              <a:buChar char=""/>
              <a:defRPr/>
            </a:pPr>
            <a:r>
              <a:rPr lang="en-US" altLang="en-US" sz="2000" dirty="0">
                <a:solidFill>
                  <a:schemeClr val="tx1"/>
                </a:solidFill>
              </a:rPr>
              <a:t>How can friendships change?</a:t>
            </a:r>
          </a:p>
          <a:p>
            <a:pPr marL="274320" indent="-274320">
              <a:lnSpc>
                <a:spcPct val="80000"/>
              </a:lnSpc>
              <a:buClr>
                <a:schemeClr val="accent3"/>
              </a:buClr>
              <a:buFont typeface="Wingdings 2"/>
              <a:buChar char=""/>
              <a:defRPr/>
            </a:pPr>
            <a:r>
              <a:rPr lang="en-US" altLang="en-US" sz="2000" dirty="0">
                <a:solidFill>
                  <a:schemeClr val="tx1"/>
                </a:solidFill>
              </a:rPr>
              <a:t>Why is violence never the answer?</a:t>
            </a:r>
          </a:p>
          <a:p>
            <a:pPr marL="274320" indent="-274320">
              <a:lnSpc>
                <a:spcPct val="80000"/>
              </a:lnSpc>
              <a:buClr>
                <a:schemeClr val="accent3"/>
              </a:buClr>
              <a:buFont typeface="Wingdings 2"/>
              <a:buChar char=""/>
              <a:defRPr/>
            </a:pPr>
            <a:r>
              <a:rPr lang="en-US" altLang="en-US" sz="2000" dirty="0">
                <a:solidFill>
                  <a:schemeClr val="tx1"/>
                </a:solidFill>
              </a:rPr>
              <a:t>What Bible stories teach us about the beauty of forgiveness?</a:t>
            </a:r>
            <a:endParaRPr lang="en-GB" altLang="en-US" sz="2000" dirty="0">
              <a:solidFill>
                <a:schemeClr val="tx1"/>
              </a:solidFill>
            </a:endParaRPr>
          </a:p>
          <a:p>
            <a:pPr marL="0" indent="0">
              <a:buNone/>
            </a:pPr>
            <a:endParaRPr lang="en-GB"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17216" t="19977" r="67671" b="70894"/>
          <a:stretch>
            <a:fillRect/>
          </a:stretch>
        </p:blipFill>
        <p:spPr bwMode="auto">
          <a:xfrm>
            <a:off x="8458282" y="274731"/>
            <a:ext cx="34575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146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4</a:t>
            </a:r>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7216" t="19977" r="67671" b="70894"/>
          <a:stretch>
            <a:fillRect/>
          </a:stretch>
        </p:blipFill>
        <p:spPr bwMode="auto">
          <a:xfrm>
            <a:off x="9144000" y="239806"/>
            <a:ext cx="2763865" cy="120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64973" y="1812324"/>
            <a:ext cx="9153086" cy="3046988"/>
          </a:xfrm>
          <a:prstGeom prst="rect">
            <a:avLst/>
          </a:prstGeom>
        </p:spPr>
        <p:txBody>
          <a:bodyPr wrap="square">
            <a:spAutoFit/>
          </a:bodyPr>
          <a:lstStyle/>
          <a:p>
            <a:pPr>
              <a:lnSpc>
                <a:spcPct val="80000"/>
              </a:lnSpc>
              <a:buClr>
                <a:schemeClr val="accent3"/>
              </a:buClr>
              <a:defRPr/>
            </a:pPr>
            <a:r>
              <a:rPr lang="en-GB" altLang="en-US" sz="2000" dirty="0"/>
              <a:t>Children make links and connections to show that we are all different. They learn to celebrate these differences as we appreciate that God’s love accepts us as we are now and as we change.</a:t>
            </a:r>
          </a:p>
          <a:p>
            <a:pPr>
              <a:lnSpc>
                <a:spcPct val="80000"/>
              </a:lnSpc>
              <a:buClr>
                <a:schemeClr val="accent3"/>
              </a:buClr>
              <a:defRPr/>
            </a:pPr>
            <a:endParaRPr lang="en-GB" altLang="en-US" sz="2000" dirty="0"/>
          </a:p>
          <a:p>
            <a:pPr marL="274320" indent="-274320">
              <a:lnSpc>
                <a:spcPct val="80000"/>
              </a:lnSpc>
              <a:buClr>
                <a:schemeClr val="accent3"/>
              </a:buClr>
              <a:defRPr/>
            </a:pPr>
            <a:r>
              <a:rPr lang="en-GB" altLang="en-US" sz="2000" b="1" dirty="0"/>
              <a:t>Examples of Year 4 questions:</a:t>
            </a:r>
          </a:p>
          <a:p>
            <a:pPr marL="274320" indent="-274320">
              <a:lnSpc>
                <a:spcPct val="80000"/>
              </a:lnSpc>
              <a:buClr>
                <a:schemeClr val="accent3"/>
              </a:buClr>
              <a:defRPr/>
            </a:pPr>
            <a:endParaRPr lang="en-GB" altLang="en-US" sz="2000" b="1" dirty="0"/>
          </a:p>
          <a:p>
            <a:pPr>
              <a:lnSpc>
                <a:spcPct val="80000"/>
              </a:lnSpc>
              <a:buClr>
                <a:schemeClr val="accent3"/>
              </a:buClr>
              <a:defRPr/>
            </a:pPr>
            <a:r>
              <a:rPr lang="en-US" altLang="en-US" sz="2000" dirty="0"/>
              <a:t>In what ways is being polite and courteous helping to make a better world to live in?</a:t>
            </a:r>
          </a:p>
          <a:p>
            <a:pPr>
              <a:lnSpc>
                <a:spcPct val="80000"/>
              </a:lnSpc>
              <a:buClr>
                <a:schemeClr val="accent3"/>
              </a:buClr>
              <a:defRPr/>
            </a:pPr>
            <a:r>
              <a:rPr lang="en-US" altLang="en-US" sz="2000" dirty="0"/>
              <a:t>How do authority figures help communities and societies work together better?</a:t>
            </a:r>
          </a:p>
          <a:p>
            <a:pPr>
              <a:lnSpc>
                <a:spcPct val="80000"/>
              </a:lnSpc>
              <a:buClr>
                <a:schemeClr val="accent3"/>
              </a:buClr>
              <a:defRPr/>
            </a:pPr>
            <a:r>
              <a:rPr lang="en-US" altLang="en-US" sz="2000" dirty="0"/>
              <a:t>How do we respect others even when they are different from ourselves?</a:t>
            </a:r>
          </a:p>
          <a:p>
            <a:pPr>
              <a:lnSpc>
                <a:spcPct val="80000"/>
              </a:lnSpc>
              <a:buClr>
                <a:schemeClr val="accent3"/>
              </a:buClr>
              <a:defRPr/>
            </a:pPr>
            <a:r>
              <a:rPr lang="en-US" altLang="en-US" sz="2000" dirty="0"/>
              <a:t>How can your gifts be used for the common good?</a:t>
            </a:r>
            <a:endParaRPr lang="en-GB" altLang="en-US" sz="2000" dirty="0"/>
          </a:p>
        </p:txBody>
      </p:sp>
    </p:spTree>
    <p:extLst>
      <p:ext uri="{BB962C8B-B14F-4D97-AF65-F5344CB8AC3E}">
        <p14:creationId xmlns:p14="http://schemas.microsoft.com/office/powerpoint/2010/main" val="2192788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5</a:t>
            </a:r>
          </a:p>
        </p:txBody>
      </p:sp>
      <p:sp>
        <p:nvSpPr>
          <p:cNvPr id="3" name="Content Placeholder 2"/>
          <p:cNvSpPr>
            <a:spLocks noGrp="1"/>
          </p:cNvSpPr>
          <p:nvPr>
            <p:ph idx="1"/>
          </p:nvPr>
        </p:nvSpPr>
        <p:spPr>
          <a:xfrm>
            <a:off x="677333" y="1775013"/>
            <a:ext cx="9905501" cy="4266350"/>
          </a:xfrm>
        </p:spPr>
        <p:txBody>
          <a:bodyPr>
            <a:normAutofit fontScale="92500" lnSpcReduction="10000"/>
          </a:bodyPr>
          <a:lstStyle/>
          <a:p>
            <a:pPr marL="274320" indent="-274320">
              <a:lnSpc>
                <a:spcPct val="80000"/>
              </a:lnSpc>
              <a:buClr>
                <a:schemeClr val="accent3"/>
              </a:buClr>
              <a:buFont typeface="Wingdings 2"/>
              <a:buChar char=""/>
              <a:defRPr/>
            </a:pPr>
            <a:r>
              <a:rPr lang="en-GB" altLang="en-US" sz="2000" dirty="0">
                <a:solidFill>
                  <a:schemeClr val="tx1"/>
                </a:solidFill>
              </a:rPr>
              <a:t>Children know and become aware of the physical and emotional changes that accompany puberty- sensitivity, mood swings, anger, boredom, etc. </a:t>
            </a:r>
          </a:p>
          <a:p>
            <a:pPr marL="274320" indent="-274320">
              <a:lnSpc>
                <a:spcPct val="80000"/>
              </a:lnSpc>
              <a:buClr>
                <a:schemeClr val="accent3"/>
              </a:buClr>
              <a:buFont typeface="Wingdings 2"/>
              <a:buChar char=""/>
              <a:defRPr/>
            </a:pPr>
            <a:r>
              <a:rPr lang="en-GB" altLang="en-US" sz="2000" dirty="0">
                <a:solidFill>
                  <a:schemeClr val="tx1"/>
                </a:solidFill>
              </a:rPr>
              <a:t>They grow further in their understanding of God’s presence in their daily lives.</a:t>
            </a:r>
          </a:p>
          <a:p>
            <a:pPr marL="274320" indent="-274320">
              <a:lnSpc>
                <a:spcPct val="80000"/>
              </a:lnSpc>
              <a:buClr>
                <a:schemeClr val="accent3"/>
              </a:buClr>
              <a:buNone/>
              <a:defRPr/>
            </a:pPr>
            <a:r>
              <a:rPr lang="en-GB" altLang="en-US" sz="2000" b="1" dirty="0">
                <a:solidFill>
                  <a:schemeClr val="tx1"/>
                </a:solidFill>
              </a:rPr>
              <a:t>Examples of Year 5 activities:</a:t>
            </a:r>
          </a:p>
          <a:p>
            <a:pPr marL="274320" indent="-274320">
              <a:lnSpc>
                <a:spcPct val="80000"/>
              </a:lnSpc>
              <a:buClr>
                <a:schemeClr val="accent3"/>
              </a:buClr>
              <a:buNone/>
              <a:defRPr/>
            </a:pPr>
            <a:endParaRPr lang="en-GB" altLang="en-US" sz="2000" b="1" dirty="0">
              <a:solidFill>
                <a:schemeClr val="tx1"/>
              </a:solidFill>
            </a:endParaRPr>
          </a:p>
          <a:p>
            <a:pPr marL="274320" indent="-274320">
              <a:lnSpc>
                <a:spcPct val="80000"/>
              </a:lnSpc>
              <a:buClr>
                <a:schemeClr val="accent3"/>
              </a:buClr>
              <a:buFont typeface="Wingdings 2"/>
              <a:buChar char=""/>
              <a:defRPr/>
            </a:pPr>
            <a:r>
              <a:rPr lang="en-GB" altLang="en-US" sz="2000" dirty="0">
                <a:solidFill>
                  <a:schemeClr val="tx1"/>
                </a:solidFill>
              </a:rPr>
              <a:t>Identify and celebrate the ways I have changed since birth</a:t>
            </a:r>
          </a:p>
          <a:p>
            <a:pPr marL="274320" indent="-274320">
              <a:lnSpc>
                <a:spcPct val="80000"/>
              </a:lnSpc>
              <a:buClr>
                <a:schemeClr val="accent3"/>
              </a:buClr>
              <a:buFont typeface="Wingdings 2"/>
              <a:buChar char=""/>
              <a:defRPr/>
            </a:pPr>
            <a:r>
              <a:rPr lang="en-GB" altLang="en-US" sz="2000" dirty="0">
                <a:solidFill>
                  <a:schemeClr val="tx1"/>
                </a:solidFill>
              </a:rPr>
              <a:t>Discuss the external and internal changes which happen to boys and girls in puberty- pupils may be divided into male and females and taught separately for this section of the unit</a:t>
            </a:r>
          </a:p>
          <a:p>
            <a:pPr marL="274320" indent="-274320">
              <a:lnSpc>
                <a:spcPct val="80000"/>
              </a:lnSpc>
              <a:buClr>
                <a:schemeClr val="accent3"/>
              </a:buClr>
              <a:buFont typeface="Wingdings 2"/>
              <a:buChar char=""/>
              <a:defRPr/>
            </a:pPr>
            <a:r>
              <a:rPr lang="en-GB" altLang="en-US" sz="2000" dirty="0">
                <a:solidFill>
                  <a:schemeClr val="tx1"/>
                </a:solidFill>
              </a:rPr>
              <a:t>Recognise behaviour changes as we grow up</a:t>
            </a:r>
          </a:p>
          <a:p>
            <a:pPr marL="274320" indent="-274320">
              <a:lnSpc>
                <a:spcPct val="80000"/>
              </a:lnSpc>
              <a:buClr>
                <a:schemeClr val="accent3"/>
              </a:buClr>
              <a:buFont typeface="Wingdings 2"/>
              <a:buChar char=""/>
              <a:defRPr/>
            </a:pPr>
            <a:r>
              <a:rPr lang="en-GB" altLang="en-US" sz="2000" dirty="0">
                <a:solidFill>
                  <a:schemeClr val="tx1"/>
                </a:solidFill>
              </a:rPr>
              <a:t>Identify that physical changes from child to adult means the ability to become a mother or father</a:t>
            </a:r>
          </a:p>
          <a:p>
            <a:pPr marL="274320" indent="-274320">
              <a:lnSpc>
                <a:spcPct val="80000"/>
              </a:lnSpc>
              <a:buClr>
                <a:schemeClr val="accent3"/>
              </a:buClr>
              <a:buFont typeface="Wingdings 2"/>
              <a:buChar char=""/>
              <a:defRPr/>
            </a:pPr>
            <a:r>
              <a:rPr lang="en-GB" altLang="en-US" sz="2000" dirty="0">
                <a:solidFill>
                  <a:schemeClr val="tx1"/>
                </a:solidFill>
              </a:rPr>
              <a:t>Reflect on ways to become more sensitive to the emotional development of oneself and of others</a:t>
            </a:r>
          </a:p>
          <a:p>
            <a:pPr marL="0" indent="0">
              <a:buNone/>
            </a:pPr>
            <a:endParaRPr lang="en-GB"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17216" t="19977" r="67671" b="70894"/>
          <a:stretch>
            <a:fillRect/>
          </a:stretch>
        </p:blipFill>
        <p:spPr bwMode="auto">
          <a:xfrm>
            <a:off x="8693607" y="234390"/>
            <a:ext cx="3207041" cy="140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3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6</a:t>
            </a:r>
          </a:p>
        </p:txBody>
      </p:sp>
      <p:sp>
        <p:nvSpPr>
          <p:cNvPr id="3" name="Content Placeholder 2"/>
          <p:cNvSpPr>
            <a:spLocks noGrp="1"/>
          </p:cNvSpPr>
          <p:nvPr>
            <p:ph idx="1"/>
          </p:nvPr>
        </p:nvSpPr>
        <p:spPr>
          <a:xfrm>
            <a:off x="677333" y="1762313"/>
            <a:ext cx="9455025" cy="4279050"/>
          </a:xfrm>
        </p:spPr>
        <p:txBody>
          <a:bodyPr>
            <a:normAutofit fontScale="62500" lnSpcReduction="20000"/>
          </a:bodyPr>
          <a:lstStyle/>
          <a:p>
            <a:pPr marL="0" indent="0">
              <a:lnSpc>
                <a:spcPct val="120000"/>
              </a:lnSpc>
              <a:buClr>
                <a:schemeClr val="accent3"/>
              </a:buClr>
              <a:buNone/>
              <a:defRPr/>
            </a:pPr>
            <a:r>
              <a:rPr lang="en-GB" altLang="en-US" sz="2900" dirty="0">
                <a:solidFill>
                  <a:schemeClr val="tx1"/>
                </a:solidFill>
              </a:rPr>
              <a:t>Children develop a secure understanding of what stable, caring relationships are and the different kinds there may be. Focusing on Catholic teaching, children will also know and understand about the conception of a child within marriage.</a:t>
            </a:r>
          </a:p>
          <a:p>
            <a:pPr marL="274320" indent="-274320">
              <a:lnSpc>
                <a:spcPct val="120000"/>
              </a:lnSpc>
              <a:buClr>
                <a:schemeClr val="accent3"/>
              </a:buClr>
              <a:buFont typeface="Wingdings 2"/>
              <a:buChar char=""/>
              <a:defRPr/>
            </a:pPr>
            <a:r>
              <a:rPr lang="en-GB" altLang="en-US" sz="2900" b="1" dirty="0">
                <a:solidFill>
                  <a:schemeClr val="tx1"/>
                </a:solidFill>
              </a:rPr>
              <a:t>Examples of Year 6 activities:</a:t>
            </a:r>
          </a:p>
          <a:p>
            <a:pPr marL="274320" indent="-274320">
              <a:lnSpc>
                <a:spcPct val="120000"/>
              </a:lnSpc>
              <a:buClr>
                <a:schemeClr val="accent3"/>
              </a:buClr>
              <a:buFont typeface="Wingdings 2"/>
              <a:buChar char=""/>
              <a:defRPr/>
            </a:pPr>
            <a:r>
              <a:rPr lang="en-GB" altLang="en-US" sz="2900" dirty="0">
                <a:solidFill>
                  <a:schemeClr val="tx1"/>
                </a:solidFill>
              </a:rPr>
              <a:t>Explain how human life is conceived</a:t>
            </a:r>
          </a:p>
          <a:p>
            <a:pPr marL="274320" indent="-274320">
              <a:lnSpc>
                <a:spcPct val="120000"/>
              </a:lnSpc>
              <a:buClr>
                <a:schemeClr val="accent3"/>
              </a:buClr>
              <a:buFont typeface="Wingdings 2"/>
              <a:buChar char=""/>
              <a:defRPr/>
            </a:pPr>
            <a:r>
              <a:rPr lang="en-GB" altLang="en-US" sz="2900" dirty="0">
                <a:solidFill>
                  <a:schemeClr val="tx1"/>
                </a:solidFill>
              </a:rPr>
              <a:t>Recognise Male and female reproductive organs- children may be separated into males and females for this section</a:t>
            </a:r>
          </a:p>
          <a:p>
            <a:pPr marL="274320" indent="-274320">
              <a:lnSpc>
                <a:spcPct val="120000"/>
              </a:lnSpc>
              <a:buClr>
                <a:schemeClr val="accent3"/>
              </a:buClr>
              <a:buFont typeface="Wingdings 2"/>
              <a:buChar char=""/>
              <a:defRPr/>
            </a:pPr>
            <a:r>
              <a:rPr lang="en-GB" altLang="en-US" sz="2900" dirty="0">
                <a:solidFill>
                  <a:schemeClr val="tx1"/>
                </a:solidFill>
              </a:rPr>
              <a:t>Know that sexual intercourse occurs between husband and wife</a:t>
            </a:r>
          </a:p>
          <a:p>
            <a:pPr marL="274320" indent="-274320">
              <a:lnSpc>
                <a:spcPct val="120000"/>
              </a:lnSpc>
              <a:buClr>
                <a:schemeClr val="accent3"/>
              </a:buClr>
              <a:buFont typeface="Wingdings 2"/>
              <a:buChar char=""/>
              <a:defRPr/>
            </a:pPr>
            <a:r>
              <a:rPr lang="en-GB" altLang="en-US" sz="2900" dirty="0">
                <a:solidFill>
                  <a:schemeClr val="tx1"/>
                </a:solidFill>
              </a:rPr>
              <a:t>Understand how a child grows within the mother’s womb</a:t>
            </a:r>
          </a:p>
          <a:p>
            <a:pPr marL="274320" indent="-274320">
              <a:lnSpc>
                <a:spcPct val="120000"/>
              </a:lnSpc>
              <a:buClr>
                <a:schemeClr val="accent3"/>
              </a:buClr>
              <a:buFont typeface="Wingdings 2"/>
              <a:buChar char=""/>
              <a:defRPr/>
            </a:pPr>
            <a:r>
              <a:rPr lang="en-GB" altLang="en-US" sz="2900" dirty="0">
                <a:solidFill>
                  <a:schemeClr val="tx1"/>
                </a:solidFill>
              </a:rPr>
              <a:t>Understand that God causes new life to begin through the love that parents have for each other</a:t>
            </a:r>
          </a:p>
          <a:p>
            <a:pPr marL="274320" indent="-274320">
              <a:lnSpc>
                <a:spcPct val="120000"/>
              </a:lnSpc>
              <a:buClr>
                <a:schemeClr val="accent3"/>
              </a:buClr>
              <a:buFont typeface="Wingdings 2"/>
              <a:buChar char=""/>
              <a:defRPr/>
            </a:pPr>
            <a:r>
              <a:rPr lang="en-GB" altLang="en-US" sz="2900" dirty="0">
                <a:solidFill>
                  <a:schemeClr val="tx1"/>
                </a:solidFill>
              </a:rPr>
              <a:t>Celebrate God’s creative love in creating us as his children </a:t>
            </a:r>
          </a:p>
          <a:p>
            <a:endParaRPr lang="en-GB"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17216" t="19977" r="67671" b="70894"/>
          <a:stretch>
            <a:fillRect/>
          </a:stretch>
        </p:blipFill>
        <p:spPr bwMode="auto">
          <a:xfrm>
            <a:off x="8498624" y="247837"/>
            <a:ext cx="34575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1298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 I Withdraw my child?</a:t>
            </a:r>
          </a:p>
        </p:txBody>
      </p:sp>
      <p:sp>
        <p:nvSpPr>
          <p:cNvPr id="3" name="Content Placeholder 2"/>
          <p:cNvSpPr>
            <a:spLocks noGrp="1"/>
          </p:cNvSpPr>
          <p:nvPr>
            <p:ph idx="1"/>
          </p:nvPr>
        </p:nvSpPr>
        <p:spPr>
          <a:xfrm>
            <a:off x="677333" y="1822823"/>
            <a:ext cx="9461749" cy="3824943"/>
          </a:xfrm>
        </p:spPr>
        <p:txBody>
          <a:bodyPr>
            <a:normAutofit lnSpcReduction="10000"/>
          </a:bodyPr>
          <a:lstStyle/>
          <a:p>
            <a:pPr marL="0" indent="0" algn="just">
              <a:lnSpc>
                <a:spcPct val="150000"/>
              </a:lnSpc>
              <a:buNone/>
            </a:pPr>
            <a:r>
              <a:rPr lang="en-GB" sz="2000" dirty="0">
                <a:solidFill>
                  <a:schemeClr val="tx1"/>
                </a:solidFill>
                <a:cs typeface="Arial" panose="020B0604020202020204" pitchFamily="34" charset="0"/>
              </a:rPr>
              <a:t>Parents continue to have the right to withdraw their children from Relationship &amp; Sex Education </a:t>
            </a:r>
            <a:r>
              <a:rPr lang="en-GB" sz="2000" b="1" dirty="0">
                <a:solidFill>
                  <a:schemeClr val="tx1"/>
                </a:solidFill>
                <a:cs typeface="Arial" panose="020B0604020202020204" pitchFamily="34" charset="0"/>
              </a:rPr>
              <a:t>except</a:t>
            </a:r>
            <a:r>
              <a:rPr lang="en-GB" sz="2000" dirty="0">
                <a:solidFill>
                  <a:schemeClr val="tx1"/>
                </a:solidFill>
                <a:cs typeface="Arial" panose="020B0604020202020204" pitchFamily="34" charset="0"/>
              </a:rPr>
              <a:t> in those elements which are required by the National Curriculum </a:t>
            </a:r>
            <a:r>
              <a:rPr lang="en-GB" sz="2000" b="1" dirty="0">
                <a:solidFill>
                  <a:schemeClr val="tx1"/>
                </a:solidFill>
                <a:cs typeface="Arial" panose="020B0604020202020204" pitchFamily="34" charset="0"/>
              </a:rPr>
              <a:t>science</a:t>
            </a:r>
            <a:r>
              <a:rPr lang="en-GB" sz="2000" dirty="0">
                <a:solidFill>
                  <a:schemeClr val="tx1"/>
                </a:solidFill>
                <a:cs typeface="Arial" panose="020B0604020202020204" pitchFamily="34" charset="0"/>
              </a:rPr>
              <a:t> orders. </a:t>
            </a:r>
          </a:p>
          <a:p>
            <a:pPr marL="0" indent="0" algn="just">
              <a:lnSpc>
                <a:spcPct val="150000"/>
              </a:lnSpc>
              <a:buNone/>
            </a:pPr>
            <a:endParaRPr lang="en-GB" sz="2000" dirty="0">
              <a:solidFill>
                <a:schemeClr val="tx1"/>
              </a:solidFill>
              <a:cs typeface="Arial" panose="020B0604020202020204" pitchFamily="34" charset="0"/>
            </a:endParaRPr>
          </a:p>
          <a:p>
            <a:pPr marL="0" indent="0" algn="just">
              <a:lnSpc>
                <a:spcPct val="150000"/>
              </a:lnSpc>
              <a:buNone/>
            </a:pPr>
            <a:r>
              <a:rPr lang="en-GB" sz="2000" dirty="0">
                <a:solidFill>
                  <a:schemeClr val="tx1"/>
                </a:solidFill>
                <a:cs typeface="Arial" panose="020B0604020202020204" pitchFamily="34" charset="0"/>
              </a:rPr>
              <a:t>Should parents wish to withdraw their children they are asked to notify, in writing, the school by contacting the headteacher. The school will provide support by providing material for parents to help the children with their learning.</a:t>
            </a:r>
            <a:endParaRPr lang="en-GB" altLang="en-US" sz="2000" dirty="0">
              <a:solidFill>
                <a:schemeClr val="tx1"/>
              </a:solidFill>
              <a:cs typeface="Arial" panose="020B0604020202020204" pitchFamily="34" charset="0"/>
            </a:endParaRPr>
          </a:p>
          <a:p>
            <a:endParaRPr lang="en-GB"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17216" t="19977" r="67671" b="70894"/>
          <a:stretch>
            <a:fillRect/>
          </a:stretch>
        </p:blipFill>
        <p:spPr bwMode="auto">
          <a:xfrm>
            <a:off x="8438112" y="308348"/>
            <a:ext cx="34575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3359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0144" y="741765"/>
            <a:ext cx="7766936" cy="862793"/>
          </a:xfrm>
        </p:spPr>
        <p:txBody>
          <a:bodyPr/>
          <a:lstStyle/>
          <a:p>
            <a:r>
              <a:rPr lang="en-GB" dirty="0"/>
              <a:t>Examples of work</a:t>
            </a:r>
          </a:p>
        </p:txBody>
      </p:sp>
      <p:sp>
        <p:nvSpPr>
          <p:cNvPr id="3" name="Subtitle 2"/>
          <p:cNvSpPr>
            <a:spLocks noGrp="1"/>
          </p:cNvSpPr>
          <p:nvPr>
            <p:ph type="subTitle" idx="1"/>
          </p:nvPr>
        </p:nvSpPr>
        <p:spPr/>
        <p:txBody>
          <a:bodyPr/>
          <a:lstStyle/>
          <a:p>
            <a:endParaRPr lang="en-GB"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17216" t="19977" r="67671" b="70894"/>
          <a:stretch>
            <a:fillRect/>
          </a:stretch>
        </p:blipFill>
        <p:spPr bwMode="auto">
          <a:xfrm>
            <a:off x="7153918" y="415925"/>
            <a:ext cx="34575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1936757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2587638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619665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Agenda</a:t>
            </a:r>
            <a:br>
              <a:rPr lang="en-GB" b="1" dirty="0"/>
            </a:br>
            <a:r>
              <a:rPr lang="en-GB" b="1" dirty="0"/>
              <a:t/>
            </a:r>
            <a:br>
              <a:rPr lang="en-GB" b="1" dirty="0"/>
            </a:br>
            <a:endParaRPr lang="en-GB" dirty="0"/>
          </a:p>
        </p:txBody>
      </p:sp>
      <p:sp>
        <p:nvSpPr>
          <p:cNvPr id="3" name="Content Placeholder 2"/>
          <p:cNvSpPr>
            <a:spLocks noGrp="1"/>
          </p:cNvSpPr>
          <p:nvPr>
            <p:ph idx="1"/>
          </p:nvPr>
        </p:nvSpPr>
        <p:spPr/>
        <p:txBody>
          <a:bodyPr>
            <a:normAutofit/>
          </a:bodyPr>
          <a:lstStyle/>
          <a:p>
            <a:endParaRPr lang="en-GB" dirty="0"/>
          </a:p>
          <a:p>
            <a:r>
              <a:rPr lang="en-GB" dirty="0"/>
              <a:t>Welcome and introduction</a:t>
            </a:r>
          </a:p>
          <a:p>
            <a:r>
              <a:rPr lang="en-GB" dirty="0"/>
              <a:t>Why we teach Relationship and Sex Education (RSE)</a:t>
            </a:r>
          </a:p>
          <a:p>
            <a:r>
              <a:rPr lang="en-GB" dirty="0"/>
              <a:t>What is “A Journey in Love”?</a:t>
            </a:r>
          </a:p>
          <a:p>
            <a:r>
              <a:rPr lang="en-GB" dirty="0"/>
              <a:t>How will it be taught in St. </a:t>
            </a:r>
            <a:r>
              <a:rPr lang="en-GB" dirty="0" err="1"/>
              <a:t>Finbar’s</a:t>
            </a:r>
            <a:r>
              <a:rPr lang="en-GB" dirty="0"/>
              <a:t> school?</a:t>
            </a:r>
          </a:p>
          <a:p>
            <a:r>
              <a:rPr lang="en-GB" dirty="0"/>
              <a:t>What will my children be learning about?</a:t>
            </a:r>
          </a:p>
          <a:p>
            <a:r>
              <a:rPr lang="en-GB" dirty="0"/>
              <a:t>Can I withdraw my child from RSE lessons?</a:t>
            </a:r>
          </a:p>
          <a:p>
            <a:r>
              <a:rPr lang="en-GB" dirty="0"/>
              <a:t>Opportunity to look at the materials and ask questions</a:t>
            </a:r>
          </a:p>
          <a:p>
            <a:r>
              <a:rPr lang="en-GB" dirty="0"/>
              <a:t>Reflection and feedback</a:t>
            </a:r>
          </a:p>
          <a:p>
            <a:endParaRPr lang="en-GB"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17216" t="19977" r="67671" b="70894"/>
          <a:stretch>
            <a:fillRect/>
          </a:stretch>
        </p:blipFill>
        <p:spPr bwMode="auto">
          <a:xfrm>
            <a:off x="8457980" y="379411"/>
            <a:ext cx="34575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887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2181124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3803548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775413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3770" y="205945"/>
            <a:ext cx="7766936" cy="1652981"/>
          </a:xfrm>
        </p:spPr>
        <p:txBody>
          <a:bodyPr/>
          <a:lstStyle/>
          <a:p>
            <a:pPr algn="ctr"/>
            <a:r>
              <a:rPr lang="en-GB" sz="4000" dirty="0"/>
              <a:t>Year group Core Vocabulary – EYFS &amp; KS1</a:t>
            </a:r>
          </a:p>
        </p:txBody>
      </p:sp>
      <p:sp>
        <p:nvSpPr>
          <p:cNvPr id="3" name="Subtitle 2"/>
          <p:cNvSpPr>
            <a:spLocks noGrp="1"/>
          </p:cNvSpPr>
          <p:nvPr>
            <p:ph type="subTitle" idx="1"/>
          </p:nvPr>
        </p:nvSpPr>
        <p:spPr>
          <a:xfrm>
            <a:off x="719418" y="2548218"/>
            <a:ext cx="9338982" cy="3869057"/>
          </a:xfrm>
        </p:spPr>
        <p:txBody>
          <a:bodyPr>
            <a:normAutofit/>
          </a:bodyPr>
          <a:lstStyle/>
          <a:p>
            <a:pPr algn="l"/>
            <a:r>
              <a:rPr lang="en-GB" sz="2000" b="1" dirty="0">
                <a:solidFill>
                  <a:srgbClr val="FF0000"/>
                </a:solidFill>
                <a:latin typeface="Arial" panose="020B0604020202020204" pitchFamily="34" charset="0"/>
                <a:cs typeface="Arial" panose="020B0604020202020204" pitchFamily="34" charset="0"/>
              </a:rPr>
              <a:t>EYFS</a:t>
            </a:r>
          </a:p>
          <a:p>
            <a:pPr algn="l"/>
            <a:r>
              <a:rPr lang="en-GB" sz="2000" dirty="0">
                <a:solidFill>
                  <a:schemeClr val="tx1"/>
                </a:solidFill>
                <a:latin typeface="Arial" panose="020B0604020202020204" pitchFamily="34" charset="0"/>
                <a:cs typeface="Arial" panose="020B0604020202020204" pitchFamily="34" charset="0"/>
              </a:rPr>
              <a:t>God, Unique, Different, Special, Eyes, Hair, </a:t>
            </a:r>
            <a:r>
              <a:rPr lang="en-GB" sz="2000" dirty="0" err="1">
                <a:solidFill>
                  <a:schemeClr val="tx1"/>
                </a:solidFill>
                <a:latin typeface="Arial" panose="020B0604020202020204" pitchFamily="34" charset="0"/>
                <a:cs typeface="Arial" panose="020B0604020202020204" pitchFamily="34" charset="0"/>
              </a:rPr>
              <a:t>BoyI</a:t>
            </a:r>
            <a:r>
              <a:rPr lang="en-GB" sz="2000" dirty="0">
                <a:solidFill>
                  <a:schemeClr val="tx1"/>
                </a:solidFill>
                <a:latin typeface="Arial" panose="020B0604020202020204" pitchFamily="34" charset="0"/>
                <a:cs typeface="Arial" panose="020B0604020202020204" pitchFamily="34" charset="0"/>
              </a:rPr>
              <a:t> Girl, Hands, Fingers, Name, Family, Love, Womb, Describe</a:t>
            </a:r>
          </a:p>
          <a:p>
            <a:pPr algn="l"/>
            <a:endParaRPr lang="en-GB" sz="2000" b="1" dirty="0">
              <a:solidFill>
                <a:srgbClr val="FF0000"/>
              </a:solidFill>
              <a:latin typeface="Arial" panose="020B0604020202020204" pitchFamily="34" charset="0"/>
              <a:cs typeface="Arial" panose="020B0604020202020204" pitchFamily="34" charset="0"/>
            </a:endParaRPr>
          </a:p>
          <a:p>
            <a:pPr algn="l"/>
            <a:r>
              <a:rPr lang="en-GB" sz="2000" b="1" dirty="0">
                <a:solidFill>
                  <a:srgbClr val="FF0000"/>
                </a:solidFill>
                <a:latin typeface="Arial" panose="020B0604020202020204" pitchFamily="34" charset="0"/>
                <a:cs typeface="Arial" panose="020B0604020202020204" pitchFamily="34" charset="0"/>
              </a:rPr>
              <a:t>Year 1</a:t>
            </a:r>
          </a:p>
          <a:p>
            <a:pPr algn="l"/>
            <a:r>
              <a:rPr lang="en-GB" sz="2000" dirty="0">
                <a:solidFill>
                  <a:schemeClr val="tx1"/>
                </a:solidFill>
                <a:latin typeface="Arial" panose="020B0604020202020204" pitchFamily="34" charset="0"/>
                <a:cs typeface="Arial" panose="020B0604020202020204" pitchFamily="34" charset="0"/>
              </a:rPr>
              <a:t>Unique, friend, God, Important, different, special</a:t>
            </a:r>
          </a:p>
          <a:p>
            <a:pPr algn="l"/>
            <a:r>
              <a:rPr lang="en-GB" sz="2000" b="1" dirty="0">
                <a:solidFill>
                  <a:srgbClr val="FF0000"/>
                </a:solidFill>
                <a:latin typeface="Arial" panose="020B0604020202020204" pitchFamily="34" charset="0"/>
                <a:cs typeface="Arial" panose="020B0604020202020204" pitchFamily="34" charset="0"/>
              </a:rPr>
              <a:t>Year 2</a:t>
            </a:r>
          </a:p>
          <a:p>
            <a:pPr algn="l"/>
            <a:r>
              <a:rPr lang="en-GB" sz="2000" dirty="0">
                <a:solidFill>
                  <a:schemeClr val="tx1"/>
                </a:solidFill>
                <a:latin typeface="Arial" panose="020B0604020202020204" pitchFamily="34" charset="0"/>
                <a:cs typeface="Arial" panose="020B0604020202020204" pitchFamily="34" charset="0"/>
              </a:rPr>
              <a:t>God, community, belonging, family, mother, father, carer, guardian, feelings, emotions</a:t>
            </a:r>
          </a:p>
          <a:p>
            <a:pPr algn="l"/>
            <a:endParaRPr lang="en-GB" i="1" dirty="0">
              <a:latin typeface="Arial" panose="020B0604020202020204" pitchFamily="34" charset="0"/>
              <a:cs typeface="Arial" panose="020B0604020202020204" pitchFamily="34" charset="0"/>
            </a:endParaRPr>
          </a:p>
          <a:p>
            <a:pPr algn="l"/>
            <a:endParaRPr lang="en-GB" i="1" dirty="0">
              <a:latin typeface="Arial" panose="020B0604020202020204" pitchFamily="34" charset="0"/>
              <a:cs typeface="Arial" panose="020B0604020202020204" pitchFamily="34" charset="0"/>
            </a:endParaRPr>
          </a:p>
          <a:p>
            <a:pPr algn="l"/>
            <a:endParaRPr lang="en-GB" i="1" dirty="0">
              <a:latin typeface="Arial" panose="020B0604020202020204" pitchFamily="34" charset="0"/>
              <a:cs typeface="Arial" panose="020B0604020202020204" pitchFamily="34" charset="0"/>
            </a:endParaRPr>
          </a:p>
          <a:p>
            <a:pPr algn="l"/>
            <a:endParaRPr lang="en-GB" b="1" dirty="0">
              <a:solidFill>
                <a:srgbClr val="FF0000"/>
              </a:solidFill>
              <a:latin typeface="Arial" panose="020B0604020202020204" pitchFamily="34" charset="0"/>
              <a:cs typeface="Arial" panose="020B0604020202020204" pitchFamily="34"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17216" t="19977" r="67671" b="70894"/>
          <a:stretch>
            <a:fillRect/>
          </a:stretch>
        </p:blipFill>
        <p:spPr bwMode="auto">
          <a:xfrm>
            <a:off x="8457677" y="275197"/>
            <a:ext cx="34575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955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717" y="1956547"/>
            <a:ext cx="9565811" cy="4350124"/>
          </a:xfrm>
        </p:spPr>
        <p:txBody>
          <a:bodyPr>
            <a:normAutofit fontScale="92500" lnSpcReduction="10000"/>
          </a:bodyPr>
          <a:lstStyle/>
          <a:p>
            <a:pPr marL="0" indent="0">
              <a:buNone/>
            </a:pPr>
            <a:r>
              <a:rPr lang="en-GB" sz="2000" b="1" dirty="0">
                <a:solidFill>
                  <a:srgbClr val="FF0000"/>
                </a:solidFill>
                <a:latin typeface="Arial" panose="020B0604020202020204" pitchFamily="34" charset="0"/>
                <a:cs typeface="Arial" panose="020B0604020202020204" pitchFamily="34" charset="0"/>
              </a:rPr>
              <a:t>Year </a:t>
            </a:r>
            <a:r>
              <a:rPr lang="en-GB" sz="2000" b="1" dirty="0" smtClean="0">
                <a:solidFill>
                  <a:srgbClr val="FF0000"/>
                </a:solidFill>
                <a:latin typeface="Arial" panose="020B0604020202020204" pitchFamily="34" charset="0"/>
                <a:cs typeface="Arial" panose="020B0604020202020204" pitchFamily="34" charset="0"/>
              </a:rPr>
              <a:t>3</a:t>
            </a:r>
          </a:p>
          <a:p>
            <a:pPr>
              <a:buClr>
                <a:srgbClr val="FF0000"/>
              </a:buClr>
              <a:buNone/>
            </a:pPr>
            <a:r>
              <a:rPr lang="en-GB" altLang="en-US" sz="2000" dirty="0" smtClean="0">
                <a:latin typeface="Comic Sans MS" panose="030F0702030302020204" pitchFamily="66" charset="0"/>
              </a:rPr>
              <a:t>Community, Belonging, Family, Father/mother, Carer/guardian, Feelings</a:t>
            </a:r>
            <a:r>
              <a:rPr lang="en-GB" altLang="en-US" sz="2000" smtClean="0">
                <a:latin typeface="Comic Sans MS" panose="030F0702030302020204" pitchFamily="66" charset="0"/>
              </a:rPr>
              <a:t>, emotions, </a:t>
            </a:r>
            <a:endParaRPr lang="en-GB" altLang="en-US" sz="2000" dirty="0">
              <a:latin typeface="Comic Sans MS" panose="030F0702030302020204" pitchFamily="66"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b="1" dirty="0">
                <a:solidFill>
                  <a:srgbClr val="FF0000"/>
                </a:solidFill>
                <a:latin typeface="Arial" panose="020B0604020202020204" pitchFamily="34" charset="0"/>
                <a:cs typeface="Arial" panose="020B0604020202020204" pitchFamily="34" charset="0"/>
              </a:rPr>
              <a:t>Year 4</a:t>
            </a:r>
          </a:p>
          <a:p>
            <a:pPr marL="0" indent="0">
              <a:buNone/>
            </a:pPr>
            <a:r>
              <a:rPr lang="en-GB" sz="2000" dirty="0">
                <a:latin typeface="Arial" panose="020B0604020202020204" pitchFamily="34" charset="0"/>
                <a:cs typeface="Arial" panose="020B0604020202020204" pitchFamily="34" charset="0"/>
              </a:rPr>
              <a:t>Talents, difference, development, change, male and female body parts, conflict, appreciate, celebrate, achievement, conception, womb</a:t>
            </a:r>
            <a:endParaRPr lang="en-GB" sz="2000" b="1" dirty="0">
              <a:solidFill>
                <a:srgbClr val="FF0000"/>
              </a:solidFill>
              <a:latin typeface="Arial" panose="020B0604020202020204" pitchFamily="34" charset="0"/>
              <a:cs typeface="Arial" panose="020B0604020202020204" pitchFamily="34" charset="0"/>
            </a:endParaRPr>
          </a:p>
          <a:p>
            <a:pPr marL="0" indent="0">
              <a:buNone/>
            </a:pPr>
            <a:r>
              <a:rPr lang="en-GB" sz="2000" b="1" dirty="0">
                <a:solidFill>
                  <a:srgbClr val="FF0000"/>
                </a:solidFill>
                <a:latin typeface="Arial" panose="020B0604020202020204" pitchFamily="34" charset="0"/>
                <a:cs typeface="Arial" panose="020B0604020202020204" pitchFamily="34" charset="0"/>
              </a:rPr>
              <a:t>Year 5</a:t>
            </a:r>
          </a:p>
          <a:p>
            <a:pPr marL="0" indent="0">
              <a:buNone/>
            </a:pPr>
            <a:r>
              <a:rPr lang="en-GB" sz="2000" dirty="0">
                <a:latin typeface="Arial" panose="020B0604020202020204" pitchFamily="34" charset="0"/>
                <a:cs typeface="Arial" panose="020B0604020202020204" pitchFamily="34" charset="0"/>
              </a:rPr>
              <a:t>God, sensitivity, puberty, presence, celebrant, external, internal, change, develop, </a:t>
            </a:r>
            <a:r>
              <a:rPr lang="en-GB" sz="2000" dirty="0" err="1">
                <a:latin typeface="Arial" panose="020B0604020202020204" pitchFamily="34" charset="0"/>
                <a:cs typeface="Arial" panose="020B0604020202020204" pitchFamily="34" charset="0"/>
              </a:rPr>
              <a:t>Ovulatuion</a:t>
            </a:r>
            <a:r>
              <a:rPr lang="en-GB" sz="2000" dirty="0">
                <a:latin typeface="Arial" panose="020B0604020202020204" pitchFamily="34" charset="0"/>
                <a:cs typeface="Arial" panose="020B0604020202020204" pitchFamily="34" charset="0"/>
              </a:rPr>
              <a:t>, menstruation, reproduction, hormones</a:t>
            </a:r>
          </a:p>
          <a:p>
            <a:pPr marL="0" indent="0">
              <a:buNone/>
            </a:pPr>
            <a:r>
              <a:rPr lang="en-GB" sz="2000" b="1" dirty="0">
                <a:solidFill>
                  <a:srgbClr val="FF0000"/>
                </a:solidFill>
                <a:latin typeface="Arial" panose="020B0604020202020204" pitchFamily="34" charset="0"/>
                <a:cs typeface="Arial" panose="020B0604020202020204" pitchFamily="34" charset="0"/>
              </a:rPr>
              <a:t>Year 6</a:t>
            </a:r>
          </a:p>
          <a:p>
            <a:pPr marL="0" indent="0">
              <a:buNone/>
            </a:pPr>
            <a:r>
              <a:rPr lang="en-GB" sz="2000" dirty="0">
                <a:latin typeface="Arial" panose="020B0604020202020204" pitchFamily="34" charset="0"/>
                <a:cs typeface="Arial" panose="020B0604020202020204" pitchFamily="34" charset="0"/>
              </a:rPr>
              <a:t>God, Christian, Appropriate, Dignity, Sexuality, Intercourse, Fallopian, Conceive, Relationship, Uterus, Cervix, Marriage, Fiancé, Fiancée</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17216" t="19977" r="67671" b="70894"/>
          <a:stretch>
            <a:fillRect/>
          </a:stretch>
        </p:blipFill>
        <p:spPr bwMode="auto">
          <a:xfrm>
            <a:off x="8492263" y="269787"/>
            <a:ext cx="34575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7594371B-2904-4D3B-84FC-B6359B8C68DC}"/>
              </a:ext>
            </a:extLst>
          </p:cNvPr>
          <p:cNvSpPr txBox="1">
            <a:spLocks/>
          </p:cNvSpPr>
          <p:nvPr/>
        </p:nvSpPr>
        <p:spPr>
          <a:xfrm>
            <a:off x="353770" y="551329"/>
            <a:ext cx="7766936" cy="1307597"/>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000" dirty="0"/>
              <a:t>Year group Core Vocabulary –  KS2</a:t>
            </a:r>
          </a:p>
        </p:txBody>
      </p:sp>
    </p:spTree>
    <p:extLst>
      <p:ext uri="{BB962C8B-B14F-4D97-AF65-F5344CB8AC3E}">
        <p14:creationId xmlns:p14="http://schemas.microsoft.com/office/powerpoint/2010/main" val="3033289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338" y="2218765"/>
            <a:ext cx="8596668" cy="2110887"/>
          </a:xfrm>
        </p:spPr>
        <p:txBody>
          <a:bodyPr/>
          <a:lstStyle/>
          <a:p>
            <a:r>
              <a:rPr lang="en-GB" dirty="0"/>
              <a:t/>
            </a:r>
            <a:br>
              <a:rPr lang="en-GB" dirty="0"/>
            </a:br>
            <a:r>
              <a:rPr lang="en-GB" b="1" dirty="0"/>
              <a:t>Reflection, questions and feedback</a:t>
            </a:r>
            <a:endParaRPr lang="en-GB"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17216" t="19977" r="67671" b="70894"/>
          <a:stretch>
            <a:fillRect/>
          </a:stretch>
        </p:blipFill>
        <p:spPr bwMode="auto">
          <a:xfrm>
            <a:off x="8384324" y="281455"/>
            <a:ext cx="34575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629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17216" t="19977" r="67671" b="70894"/>
          <a:stretch>
            <a:fillRect/>
          </a:stretch>
        </p:blipFill>
        <p:spPr bwMode="auto">
          <a:xfrm>
            <a:off x="8408129" y="332704"/>
            <a:ext cx="34575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677334" y="1930401"/>
            <a:ext cx="8596668" cy="4470400"/>
          </a:xfrm>
        </p:spPr>
        <p:txBody>
          <a:bodyPr>
            <a:normAutofit fontScale="85000" lnSpcReduction="10000"/>
          </a:bodyPr>
          <a:lstStyle/>
          <a:p>
            <a:pPr marL="0" indent="0">
              <a:buNone/>
              <a:defRPr/>
            </a:pPr>
            <a:r>
              <a:rPr lang="en-GB" sz="2400" dirty="0">
                <a:solidFill>
                  <a:schemeClr val="tx1"/>
                </a:solidFill>
              </a:rPr>
              <a:t>DEFINING RELATIONSHIP AND SEX EDUCATION </a:t>
            </a:r>
          </a:p>
          <a:p>
            <a:pPr>
              <a:defRPr/>
            </a:pPr>
            <a:endParaRPr lang="en-GB" dirty="0">
              <a:solidFill>
                <a:schemeClr val="tx1"/>
              </a:solidFill>
            </a:endParaRPr>
          </a:p>
          <a:p>
            <a:pPr marL="0" indent="0" algn="just">
              <a:lnSpc>
                <a:spcPct val="160000"/>
              </a:lnSpc>
              <a:buNone/>
              <a:defRPr/>
            </a:pPr>
            <a:r>
              <a:rPr lang="en-GB" dirty="0">
                <a:solidFill>
                  <a:schemeClr val="tx1"/>
                </a:solidFill>
              </a:rPr>
              <a:t>The DfE guidance states that “… children and young people need to know how to be safe and healthy, and how to manage their academic, personal and social lives in a positive way”. It is about the development of the pupil’s knowledge and understanding of her or him as a sexual being, about what it means to be fully human, called to live in right relationships with self and others and being enabled to make moral decisions in conscience. </a:t>
            </a:r>
          </a:p>
          <a:p>
            <a:pPr marL="0" indent="0" algn="just">
              <a:lnSpc>
                <a:spcPct val="160000"/>
              </a:lnSpc>
              <a:buNone/>
              <a:defRPr/>
            </a:pPr>
            <a:r>
              <a:rPr lang="en-GB" dirty="0">
                <a:solidFill>
                  <a:schemeClr val="tx1"/>
                </a:solidFill>
              </a:rPr>
              <a:t>In primary schools the focus should be on “teaching the fundamental building blocks and characteristics of positive relationships, with particular reference to friendships, family relationships, and relationships with other children and with adults.” This would include the topics of families and the people of who care for me, caring friendships, respectful relationships, online relationships and being safe.</a:t>
            </a:r>
            <a:endParaRPr lang="en-GB" sz="2400" dirty="0">
              <a:solidFill>
                <a:schemeClr val="tx1"/>
              </a:solidFill>
            </a:endParaRPr>
          </a:p>
          <a:p>
            <a:endParaRPr lang="en-GB" dirty="0"/>
          </a:p>
        </p:txBody>
      </p:sp>
    </p:spTree>
    <p:extLst>
      <p:ext uri="{BB962C8B-B14F-4D97-AF65-F5344CB8AC3E}">
        <p14:creationId xmlns:p14="http://schemas.microsoft.com/office/powerpoint/2010/main" val="526719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r>
            <a:br>
              <a:rPr lang="en-GB" dirty="0"/>
            </a:br>
            <a:r>
              <a:rPr lang="en-GB" b="1" dirty="0"/>
              <a:t>Why do we teach RSE?</a:t>
            </a:r>
            <a:endParaRPr lang="en-GB" dirty="0"/>
          </a:p>
        </p:txBody>
      </p:sp>
      <p:sp>
        <p:nvSpPr>
          <p:cNvPr id="3" name="Content Placeholder 2"/>
          <p:cNvSpPr>
            <a:spLocks noGrp="1"/>
          </p:cNvSpPr>
          <p:nvPr>
            <p:ph idx="1"/>
          </p:nvPr>
        </p:nvSpPr>
        <p:spPr/>
        <p:txBody>
          <a:bodyPr/>
          <a:lstStyle/>
          <a:p>
            <a:pPr marL="0" indent="0">
              <a:buNone/>
            </a:pPr>
            <a:r>
              <a:rPr lang="en-GB" b="1" dirty="0"/>
              <a:t>Why we teach RSE</a:t>
            </a:r>
            <a:endParaRPr lang="en-GB" dirty="0"/>
          </a:p>
          <a:p>
            <a:r>
              <a:rPr lang="en-GB" dirty="0"/>
              <a:t>Relationships and Sex Education (RSE) is the life-long learning about physical, moral social and emotional development</a:t>
            </a:r>
          </a:p>
          <a:p>
            <a:r>
              <a:rPr lang="en-GB" dirty="0"/>
              <a:t>It is the understanding of the importance of marriage for family life, stable and loving relationships, respect, love and care </a:t>
            </a:r>
          </a:p>
          <a:p>
            <a:r>
              <a:rPr lang="en-GB" dirty="0"/>
              <a:t>It is also about the teaching of sex, sexuality and sexual health </a:t>
            </a:r>
          </a:p>
          <a:p>
            <a:r>
              <a:rPr lang="en-GB" dirty="0"/>
              <a:t>The teaching of RSE comes from “A Journey in Love”</a:t>
            </a:r>
          </a:p>
          <a:p>
            <a:pPr marL="0" indent="0">
              <a:buNone/>
            </a:pPr>
            <a:endParaRPr lang="en-GB"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17216" t="19977" r="67671" b="70894"/>
          <a:stretch>
            <a:fillRect/>
          </a:stretch>
        </p:blipFill>
        <p:spPr bwMode="auto">
          <a:xfrm>
            <a:off x="8522732" y="257268"/>
            <a:ext cx="34575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630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r>
            <a:br>
              <a:rPr lang="en-GB" dirty="0"/>
            </a:br>
            <a:r>
              <a:rPr lang="en-GB" b="1" dirty="0"/>
              <a:t>What is </a:t>
            </a:r>
            <a:r>
              <a:rPr lang="en-GB" b="1" i="1" dirty="0"/>
              <a:t>A Journey in Love</a:t>
            </a:r>
            <a:r>
              <a:rPr lang="en-GB" b="1" dirty="0"/>
              <a:t>?</a:t>
            </a:r>
            <a:endParaRPr lang="en-GB" dirty="0"/>
          </a:p>
        </p:txBody>
      </p:sp>
      <p:sp>
        <p:nvSpPr>
          <p:cNvPr id="3" name="Content Placeholder 2"/>
          <p:cNvSpPr>
            <a:spLocks noGrp="1"/>
          </p:cNvSpPr>
          <p:nvPr>
            <p:ph idx="1"/>
          </p:nvPr>
        </p:nvSpPr>
        <p:spPr>
          <a:xfrm>
            <a:off x="677334" y="1930400"/>
            <a:ext cx="8596668" cy="4766962"/>
          </a:xfrm>
        </p:spPr>
        <p:txBody>
          <a:bodyPr>
            <a:normAutofit/>
          </a:bodyPr>
          <a:lstStyle/>
          <a:p>
            <a:pPr marL="0" indent="0" algn="ctr">
              <a:buNone/>
            </a:pPr>
            <a:r>
              <a:rPr lang="en-GB" dirty="0"/>
              <a:t>The central message of the Christian faith is love.  </a:t>
            </a:r>
          </a:p>
          <a:p>
            <a:pPr marL="0" indent="0" algn="ctr">
              <a:buNone/>
            </a:pPr>
            <a:r>
              <a:rPr lang="en-GB" dirty="0"/>
              <a:t>The central message of our RSE teaching is love.</a:t>
            </a:r>
          </a:p>
          <a:p>
            <a:pPr marL="0" indent="0" algn="ctr">
              <a:buNone/>
            </a:pPr>
            <a:r>
              <a:rPr lang="en-GB" b="1" dirty="0"/>
              <a:t>“My commandment is this: love one another, just as I have loved you”</a:t>
            </a:r>
            <a:endParaRPr lang="en-GB" dirty="0"/>
          </a:p>
          <a:p>
            <a:pPr marL="0" indent="0" algn="ctr">
              <a:buNone/>
            </a:pPr>
            <a:r>
              <a:rPr lang="en-GB" b="1" dirty="0"/>
              <a:t>John 15:12</a:t>
            </a:r>
            <a:endParaRPr lang="en-GB" dirty="0"/>
          </a:p>
          <a:p>
            <a:pPr algn="just"/>
            <a:r>
              <a:rPr lang="en-GB" i="1" dirty="0"/>
              <a:t>A Journey in Love </a:t>
            </a:r>
            <a:r>
              <a:rPr lang="en-GB" dirty="0"/>
              <a:t>is a resource created by Sister Jude Groden of BRES.</a:t>
            </a:r>
          </a:p>
          <a:p>
            <a:pPr algn="just"/>
            <a:r>
              <a:rPr lang="en-GB" dirty="0"/>
              <a:t>It is the recommended programme of study for Catholic schools for Sex and Relationship Education, and has been written as a progressive scheme of work that supports the Religious Education, PSHE and Science curricula taught within the school. It is approved by the Council of Catholic Bishops of England and Wales.</a:t>
            </a:r>
          </a:p>
          <a:p>
            <a:pPr algn="just"/>
            <a:r>
              <a:rPr lang="en-GB" dirty="0"/>
              <a:t>Through out</a:t>
            </a:r>
            <a:r>
              <a:rPr lang="en-GB" i="1" dirty="0"/>
              <a:t> Journey in Love</a:t>
            </a:r>
            <a:r>
              <a:rPr lang="en-GB" dirty="0"/>
              <a:t>, an aspect of the mystery of love is focussed upon in each group, children and young people are encouraged to marvel at the wonder and beauty of God’s creative love.</a:t>
            </a:r>
          </a:p>
          <a:p>
            <a:endParaRPr lang="en-GB" dirty="0"/>
          </a:p>
          <a:p>
            <a:endParaRPr lang="en-GB" dirty="0"/>
          </a:p>
          <a:p>
            <a:pPr marL="0" indent="0" algn="ctr">
              <a:buNone/>
            </a:pPr>
            <a:endParaRPr lang="en-GB"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17216" t="19977" r="67671" b="70894"/>
          <a:stretch>
            <a:fillRect/>
          </a:stretch>
        </p:blipFill>
        <p:spPr bwMode="auto">
          <a:xfrm>
            <a:off x="8474214" y="281096"/>
            <a:ext cx="34575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4040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is </a:t>
            </a:r>
            <a:r>
              <a:rPr lang="en-GB" b="1" i="1" dirty="0"/>
              <a:t>A Journey in Love</a:t>
            </a:r>
            <a:r>
              <a:rPr lang="en-GB" b="1" dirty="0"/>
              <a:t>?</a:t>
            </a:r>
            <a:r>
              <a:rPr lang="en-GB" dirty="0"/>
              <a:t/>
            </a:r>
            <a:br>
              <a:rPr lang="en-GB" dirty="0"/>
            </a:br>
            <a:endParaRPr lang="en-GB" dirty="0"/>
          </a:p>
        </p:txBody>
      </p:sp>
      <p:sp>
        <p:nvSpPr>
          <p:cNvPr id="3" name="Content Placeholder 2"/>
          <p:cNvSpPr>
            <a:spLocks noGrp="1"/>
          </p:cNvSpPr>
          <p:nvPr>
            <p:ph idx="1"/>
          </p:nvPr>
        </p:nvSpPr>
        <p:spPr/>
        <p:txBody>
          <a:bodyPr/>
          <a:lstStyle/>
          <a:p>
            <a:endParaRPr lang="en-GB" dirty="0"/>
          </a:p>
          <a:p>
            <a:pPr algn="just"/>
            <a:r>
              <a:rPr lang="en-GB" dirty="0"/>
              <a:t>This is reflected in each stage of a person’s growth in the Primary Years through a series of suggested, progressive and developmental tasks, activities and reflections which focus on physical, social, emotional, intellectual and spiritual development.</a:t>
            </a:r>
          </a:p>
          <a:p>
            <a:pPr algn="just"/>
            <a:r>
              <a:rPr lang="en-GB" dirty="0"/>
              <a:t>As with all aspects of learning, children are naturally curious and many will have questions related to their lessons. Opportunities to discuss questions form part of the lessons and again these are treated with care and understanding.</a:t>
            </a:r>
          </a:p>
          <a:p>
            <a:pPr algn="just"/>
            <a:r>
              <a:rPr lang="en-GB" i="1" dirty="0"/>
              <a:t>A Journey in Love </a:t>
            </a:r>
            <a:r>
              <a:rPr lang="en-GB" dirty="0"/>
              <a:t>highlights the importance of parental input and children will be told to discuss their lessons at home.</a:t>
            </a:r>
          </a:p>
          <a:p>
            <a:endParaRPr lang="en-GB"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17216" t="19977" r="67671" b="70894"/>
          <a:stretch>
            <a:fillRect/>
          </a:stretch>
        </p:blipFill>
        <p:spPr bwMode="auto">
          <a:xfrm>
            <a:off x="8438113" y="294901"/>
            <a:ext cx="34575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184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b="1" dirty="0"/>
              <a:t>How will it be taught in St. </a:t>
            </a:r>
            <a:r>
              <a:rPr lang="en-GB" b="1" dirty="0" err="1"/>
              <a:t>Finbar’s</a:t>
            </a:r>
            <a:r>
              <a:rPr lang="en-GB" b="1" dirty="0"/>
              <a:t> </a:t>
            </a:r>
            <a:br>
              <a:rPr lang="en-GB" b="1" dirty="0"/>
            </a:br>
            <a:r>
              <a:rPr lang="en-GB" b="1" dirty="0"/>
              <a:t>school?</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A Journey in Love programme of learning is broken into 4 aspects of human development:</a:t>
            </a:r>
          </a:p>
          <a:p>
            <a:r>
              <a:rPr lang="en-GB" dirty="0"/>
              <a:t>Physical</a:t>
            </a:r>
          </a:p>
          <a:p>
            <a:r>
              <a:rPr lang="en-GB" dirty="0"/>
              <a:t>Social</a:t>
            </a:r>
          </a:p>
          <a:p>
            <a:r>
              <a:rPr lang="en-GB" dirty="0"/>
              <a:t>Emotional</a:t>
            </a:r>
          </a:p>
          <a:p>
            <a:r>
              <a:rPr lang="en-GB" dirty="0"/>
              <a:t>Intellectual</a:t>
            </a:r>
          </a:p>
          <a:p>
            <a:endParaRPr lang="en-GB" dirty="0"/>
          </a:p>
          <a:p>
            <a:pPr marL="0" indent="0">
              <a:buNone/>
            </a:pPr>
            <a:r>
              <a:rPr lang="en-GB" dirty="0"/>
              <a:t>Each aspect is then broken down into:</a:t>
            </a:r>
          </a:p>
          <a:p>
            <a:r>
              <a:rPr lang="en-GB" dirty="0"/>
              <a:t>Activities</a:t>
            </a:r>
          </a:p>
          <a:p>
            <a:r>
              <a:rPr lang="en-GB" dirty="0"/>
              <a:t>Pause &amp; Reflect</a:t>
            </a:r>
          </a:p>
          <a:p>
            <a:r>
              <a:rPr lang="en-GB" dirty="0"/>
              <a:t>Prayer</a:t>
            </a:r>
          </a:p>
          <a:p>
            <a:pPr marL="0" indent="0">
              <a:buNone/>
            </a:pPr>
            <a:r>
              <a:rPr lang="en-GB" b="1" dirty="0"/>
              <a:t>All sessions follow this format</a:t>
            </a:r>
            <a:endParaRPr lang="en-GB" dirty="0"/>
          </a:p>
          <a:p>
            <a:endParaRPr lang="en-GB"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17216" t="19977" r="67671" b="70894"/>
          <a:stretch>
            <a:fillRect/>
          </a:stretch>
        </p:blipFill>
        <p:spPr bwMode="auto">
          <a:xfrm>
            <a:off x="8577004" y="182282"/>
            <a:ext cx="34575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453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6763722" cy="1646302"/>
          </a:xfrm>
        </p:spPr>
        <p:txBody>
          <a:bodyPr/>
          <a:lstStyle/>
          <a:p>
            <a:r>
              <a:rPr lang="en-GB" dirty="0"/>
              <a:t/>
            </a:r>
            <a:br>
              <a:rPr lang="en-GB" dirty="0"/>
            </a:br>
            <a:r>
              <a:rPr lang="en-GB" b="1" dirty="0"/>
              <a:t>What will my child be learning about?</a:t>
            </a:r>
            <a:endParaRPr lang="en-GB"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17216" t="19977" r="67671" b="70894"/>
          <a:stretch>
            <a:fillRect/>
          </a:stretch>
        </p:blipFill>
        <p:spPr bwMode="auto">
          <a:xfrm>
            <a:off x="8520672" y="309862"/>
            <a:ext cx="34575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151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a:r>
            <a:br>
              <a:rPr lang="en-GB" dirty="0"/>
            </a:br>
            <a:r>
              <a:rPr lang="en-GB" b="1" dirty="0"/>
              <a:t>EYFS</a:t>
            </a:r>
            <a:endParaRPr lang="en-GB" dirty="0"/>
          </a:p>
        </p:txBody>
      </p:sp>
      <p:sp>
        <p:nvSpPr>
          <p:cNvPr id="3" name="Content Placeholder 2"/>
          <p:cNvSpPr>
            <a:spLocks noGrp="1"/>
          </p:cNvSpPr>
          <p:nvPr>
            <p:ph idx="1"/>
          </p:nvPr>
        </p:nvSpPr>
        <p:spPr/>
        <p:txBody>
          <a:bodyPr/>
          <a:lstStyle/>
          <a:p>
            <a:pPr marL="0" indent="0">
              <a:buClr>
                <a:schemeClr val="accent3"/>
              </a:buClr>
              <a:buNone/>
              <a:defRPr/>
            </a:pPr>
            <a:r>
              <a:rPr lang="en-US" altLang="en-US" sz="2000" dirty="0">
                <a:solidFill>
                  <a:schemeClr val="tx1"/>
                </a:solidFill>
              </a:rPr>
              <a:t>Children begin to explore the wonder of being special and unique.</a:t>
            </a:r>
          </a:p>
          <a:p>
            <a:pPr marL="274320" indent="-274320">
              <a:buClr>
                <a:schemeClr val="accent3"/>
              </a:buClr>
              <a:buFont typeface="Wingdings 2"/>
              <a:buChar char=""/>
              <a:defRPr/>
            </a:pPr>
            <a:endParaRPr lang="en-US" altLang="en-US" sz="2000" dirty="0">
              <a:solidFill>
                <a:schemeClr val="tx1"/>
              </a:solidFill>
            </a:endParaRPr>
          </a:p>
          <a:p>
            <a:pPr marL="0" indent="0">
              <a:buClr>
                <a:schemeClr val="accent3"/>
              </a:buClr>
              <a:buNone/>
              <a:defRPr/>
            </a:pPr>
            <a:r>
              <a:rPr lang="en-US" altLang="en-US" sz="2000" b="1" dirty="0">
                <a:solidFill>
                  <a:schemeClr val="tx1"/>
                </a:solidFill>
              </a:rPr>
              <a:t>Examples of Early Years questions:</a:t>
            </a:r>
          </a:p>
          <a:p>
            <a:pPr marL="274320" indent="-274320">
              <a:buClr>
                <a:schemeClr val="accent3"/>
              </a:buClr>
              <a:buFont typeface="Wingdings 2"/>
              <a:buChar char=""/>
              <a:defRPr/>
            </a:pPr>
            <a:r>
              <a:rPr lang="en-US" altLang="en-US" sz="2000" dirty="0">
                <a:solidFill>
                  <a:schemeClr val="tx1"/>
                </a:solidFill>
              </a:rPr>
              <a:t>Why are you special to your family?</a:t>
            </a:r>
          </a:p>
          <a:p>
            <a:pPr marL="274320" indent="-274320">
              <a:buClr>
                <a:schemeClr val="accent3"/>
              </a:buClr>
              <a:buFont typeface="Wingdings 2"/>
              <a:buChar char=""/>
              <a:defRPr/>
            </a:pPr>
            <a:r>
              <a:rPr lang="en-US" altLang="en-US" sz="2000" dirty="0">
                <a:solidFill>
                  <a:schemeClr val="tx1"/>
                </a:solidFill>
              </a:rPr>
              <a:t> How do you know that you are special?</a:t>
            </a:r>
          </a:p>
          <a:p>
            <a:pPr marL="274320" indent="-274320">
              <a:buClr>
                <a:schemeClr val="accent3"/>
              </a:buClr>
              <a:buFont typeface="Wingdings 2"/>
              <a:buChar char=""/>
              <a:defRPr/>
            </a:pPr>
            <a:r>
              <a:rPr lang="en-US" altLang="en-US" sz="2000" dirty="0">
                <a:solidFill>
                  <a:schemeClr val="tx1"/>
                </a:solidFill>
              </a:rPr>
              <a:t>What do you love and enjoy about belonging to your family?</a:t>
            </a:r>
          </a:p>
          <a:p>
            <a:pPr marL="274320" indent="-274320">
              <a:buClr>
                <a:schemeClr val="accent3"/>
              </a:buClr>
              <a:buFont typeface="Wingdings 2"/>
              <a:buChar char=""/>
              <a:defRPr/>
            </a:pPr>
            <a:r>
              <a:rPr lang="en-US" altLang="en-US" sz="2000" dirty="0">
                <a:solidFill>
                  <a:schemeClr val="tx1"/>
                </a:solidFill>
              </a:rPr>
              <a:t>Who would you go to if you felt worried or needed help?</a:t>
            </a:r>
          </a:p>
          <a:p>
            <a:pPr marL="274320" indent="-274320">
              <a:buClr>
                <a:schemeClr val="accent3"/>
              </a:buClr>
              <a:buFont typeface="Wingdings 2"/>
              <a:buChar char=""/>
              <a:defRPr/>
            </a:pPr>
            <a:r>
              <a:rPr lang="en-US" altLang="en-US" sz="2000" dirty="0">
                <a:solidFill>
                  <a:schemeClr val="tx1"/>
                </a:solidFill>
              </a:rPr>
              <a:t>How does God show love to you and your family?</a:t>
            </a:r>
          </a:p>
          <a:p>
            <a:endParaRPr lang="en-GB"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17216" t="19977" r="67671" b="70894"/>
          <a:stretch>
            <a:fillRect/>
          </a:stretch>
        </p:blipFill>
        <p:spPr bwMode="auto">
          <a:xfrm>
            <a:off x="8496685" y="320489"/>
            <a:ext cx="34575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215502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99</TotalTime>
  <Words>1510</Words>
  <Application>Microsoft Office PowerPoint</Application>
  <PresentationFormat>Widescreen</PresentationFormat>
  <Paragraphs>138</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Comic Sans MS</vt:lpstr>
      <vt:lpstr>Trebuchet MS</vt:lpstr>
      <vt:lpstr>Wingdings 2</vt:lpstr>
      <vt:lpstr>Wingdings 3</vt:lpstr>
      <vt:lpstr>Facet</vt:lpstr>
      <vt:lpstr>  Relationships &amp; Sex Education </vt:lpstr>
      <vt:lpstr>Agenda  </vt:lpstr>
      <vt:lpstr>PowerPoint Presentation</vt:lpstr>
      <vt:lpstr> Why do we teach RSE?</vt:lpstr>
      <vt:lpstr> What is A Journey in Love?</vt:lpstr>
      <vt:lpstr>What is A Journey in Love? </vt:lpstr>
      <vt:lpstr> How will it be taught in St. Finbar’s  school?</vt:lpstr>
      <vt:lpstr> What will my child be learning about?</vt:lpstr>
      <vt:lpstr> EYFS</vt:lpstr>
      <vt:lpstr>Year 1</vt:lpstr>
      <vt:lpstr>Year 2</vt:lpstr>
      <vt:lpstr>Year 3</vt:lpstr>
      <vt:lpstr>Year 4</vt:lpstr>
      <vt:lpstr>Year 5</vt:lpstr>
      <vt:lpstr>Year 6</vt:lpstr>
      <vt:lpstr>Can I Withdraw my child?</vt:lpstr>
      <vt:lpstr>Examples of work</vt:lpstr>
      <vt:lpstr>PowerPoint Presentation</vt:lpstr>
      <vt:lpstr>PowerPoint Presentation</vt:lpstr>
      <vt:lpstr>PowerPoint Presentation</vt:lpstr>
      <vt:lpstr>PowerPoint Presentation</vt:lpstr>
      <vt:lpstr>PowerPoint Presentation</vt:lpstr>
      <vt:lpstr>Year group Core Vocabulary – EYFS &amp; KS1</vt:lpstr>
      <vt:lpstr>PowerPoint Presentation</vt:lpstr>
      <vt:lpstr> Reflection, questions and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 &amp; Sex Education</dc:title>
  <dc:creator>teacher</dc:creator>
  <cp:lastModifiedBy>teacher</cp:lastModifiedBy>
  <cp:revision>12</cp:revision>
  <dcterms:created xsi:type="dcterms:W3CDTF">2021-05-24T09:42:05Z</dcterms:created>
  <dcterms:modified xsi:type="dcterms:W3CDTF">2021-05-24T12:47:39Z</dcterms:modified>
</cp:coreProperties>
</file>