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0" d="100"/>
          <a:sy n="60" d="100"/>
        </p:scale>
        <p:origin x="72" y="12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30B0AB6-63A9-4006-A512-DE745F25DD1F}" type="datetimeFigureOut">
              <a:rPr lang="en-GB" smtClean="0"/>
              <a:t>18/10/2024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23A610-58EB-43E9-84F2-B5619EE21495}" type="slidenum">
              <a:rPr lang="en-GB" smtClean="0"/>
              <a:t>‹#›</a:t>
            </a:fld>
            <a:endParaRPr lang="en-GB"/>
          </a:p>
        </p:txBody>
      </p:sp>
    </p:spTree>
    <p:extLst>
      <p:ext uri="{BB962C8B-B14F-4D97-AF65-F5344CB8AC3E}">
        <p14:creationId xmlns:p14="http://schemas.microsoft.com/office/powerpoint/2010/main" val="474681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30B0AB6-63A9-4006-A512-DE745F25DD1F}" type="datetimeFigureOut">
              <a:rPr lang="en-GB" smtClean="0"/>
              <a:t>18/10/2024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23A610-58EB-43E9-84F2-B5619EE21495}" type="slidenum">
              <a:rPr lang="en-GB" smtClean="0"/>
              <a:t>‹#›</a:t>
            </a:fld>
            <a:endParaRPr lang="en-GB"/>
          </a:p>
        </p:txBody>
      </p:sp>
    </p:spTree>
    <p:extLst>
      <p:ext uri="{BB962C8B-B14F-4D97-AF65-F5344CB8AC3E}">
        <p14:creationId xmlns:p14="http://schemas.microsoft.com/office/powerpoint/2010/main" val="3540722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30B0AB6-63A9-4006-A512-DE745F25DD1F}" type="datetimeFigureOut">
              <a:rPr lang="en-GB" smtClean="0"/>
              <a:t>18/10/2024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23A610-58EB-43E9-84F2-B5619EE21495}"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233189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30B0AB6-63A9-4006-A512-DE745F25DD1F}" type="datetimeFigureOut">
              <a:rPr lang="en-GB" smtClean="0"/>
              <a:t>18/10/2024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23A610-58EB-43E9-84F2-B5619EE21495}" type="slidenum">
              <a:rPr lang="en-GB" smtClean="0"/>
              <a:t>‹#›</a:t>
            </a:fld>
            <a:endParaRPr lang="en-GB"/>
          </a:p>
        </p:txBody>
      </p:sp>
    </p:spTree>
    <p:extLst>
      <p:ext uri="{BB962C8B-B14F-4D97-AF65-F5344CB8AC3E}">
        <p14:creationId xmlns:p14="http://schemas.microsoft.com/office/powerpoint/2010/main" val="4126882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30B0AB6-63A9-4006-A512-DE745F25DD1F}" type="datetimeFigureOut">
              <a:rPr lang="en-GB" smtClean="0"/>
              <a:t>18/10/2024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23A610-58EB-43E9-84F2-B5619EE21495}"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391767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30B0AB6-63A9-4006-A512-DE745F25DD1F}" type="datetimeFigureOut">
              <a:rPr lang="en-GB" smtClean="0"/>
              <a:t>18/10/2024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23A610-58EB-43E9-84F2-B5619EE21495}" type="slidenum">
              <a:rPr lang="en-GB" smtClean="0"/>
              <a:t>‹#›</a:t>
            </a:fld>
            <a:endParaRPr lang="en-GB"/>
          </a:p>
        </p:txBody>
      </p:sp>
    </p:spTree>
    <p:extLst>
      <p:ext uri="{BB962C8B-B14F-4D97-AF65-F5344CB8AC3E}">
        <p14:creationId xmlns:p14="http://schemas.microsoft.com/office/powerpoint/2010/main" val="3958945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0B0AB6-63A9-4006-A512-DE745F25DD1F}" type="datetimeFigureOut">
              <a:rPr lang="en-GB" smtClean="0"/>
              <a:t>18/10/2024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23A610-58EB-43E9-84F2-B5619EE21495}" type="slidenum">
              <a:rPr lang="en-GB" smtClean="0"/>
              <a:t>‹#›</a:t>
            </a:fld>
            <a:endParaRPr lang="en-GB"/>
          </a:p>
        </p:txBody>
      </p:sp>
    </p:spTree>
    <p:extLst>
      <p:ext uri="{BB962C8B-B14F-4D97-AF65-F5344CB8AC3E}">
        <p14:creationId xmlns:p14="http://schemas.microsoft.com/office/powerpoint/2010/main" val="35361840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0B0AB6-63A9-4006-A512-DE745F25DD1F}" type="datetimeFigureOut">
              <a:rPr lang="en-GB" smtClean="0"/>
              <a:t>18/10/2024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23A610-58EB-43E9-84F2-B5619EE21495}" type="slidenum">
              <a:rPr lang="en-GB" smtClean="0"/>
              <a:t>‹#›</a:t>
            </a:fld>
            <a:endParaRPr lang="en-GB"/>
          </a:p>
        </p:txBody>
      </p:sp>
    </p:spTree>
    <p:extLst>
      <p:ext uri="{BB962C8B-B14F-4D97-AF65-F5344CB8AC3E}">
        <p14:creationId xmlns:p14="http://schemas.microsoft.com/office/powerpoint/2010/main" val="510775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0B0AB6-63A9-4006-A512-DE745F25DD1F}" type="datetimeFigureOut">
              <a:rPr lang="en-GB" smtClean="0"/>
              <a:t>18/10/2024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23A610-58EB-43E9-84F2-B5619EE21495}" type="slidenum">
              <a:rPr lang="en-GB" smtClean="0"/>
              <a:t>‹#›</a:t>
            </a:fld>
            <a:endParaRPr lang="en-GB"/>
          </a:p>
        </p:txBody>
      </p:sp>
    </p:spTree>
    <p:extLst>
      <p:ext uri="{BB962C8B-B14F-4D97-AF65-F5344CB8AC3E}">
        <p14:creationId xmlns:p14="http://schemas.microsoft.com/office/powerpoint/2010/main" val="1041699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30B0AB6-63A9-4006-A512-DE745F25DD1F}" type="datetimeFigureOut">
              <a:rPr lang="en-GB" smtClean="0"/>
              <a:t>18/10/2024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23A610-58EB-43E9-84F2-B5619EE21495}" type="slidenum">
              <a:rPr lang="en-GB" smtClean="0"/>
              <a:t>‹#›</a:t>
            </a:fld>
            <a:endParaRPr lang="en-GB"/>
          </a:p>
        </p:txBody>
      </p:sp>
    </p:spTree>
    <p:extLst>
      <p:ext uri="{BB962C8B-B14F-4D97-AF65-F5344CB8AC3E}">
        <p14:creationId xmlns:p14="http://schemas.microsoft.com/office/powerpoint/2010/main" val="3948021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30B0AB6-63A9-4006-A512-DE745F25DD1F}" type="datetimeFigureOut">
              <a:rPr lang="en-GB" smtClean="0"/>
              <a:t>18/10/2024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23A610-58EB-43E9-84F2-B5619EE21495}" type="slidenum">
              <a:rPr lang="en-GB" smtClean="0"/>
              <a:t>‹#›</a:t>
            </a:fld>
            <a:endParaRPr lang="en-GB"/>
          </a:p>
        </p:txBody>
      </p:sp>
    </p:spTree>
    <p:extLst>
      <p:ext uri="{BB962C8B-B14F-4D97-AF65-F5344CB8AC3E}">
        <p14:creationId xmlns:p14="http://schemas.microsoft.com/office/powerpoint/2010/main" val="2571944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30B0AB6-63A9-4006-A512-DE745F25DD1F}" type="datetimeFigureOut">
              <a:rPr lang="en-GB" smtClean="0"/>
              <a:t>18/10/2024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B23A610-58EB-43E9-84F2-B5619EE21495}" type="slidenum">
              <a:rPr lang="en-GB" smtClean="0"/>
              <a:t>‹#›</a:t>
            </a:fld>
            <a:endParaRPr lang="en-GB"/>
          </a:p>
        </p:txBody>
      </p:sp>
    </p:spTree>
    <p:extLst>
      <p:ext uri="{BB962C8B-B14F-4D97-AF65-F5344CB8AC3E}">
        <p14:creationId xmlns:p14="http://schemas.microsoft.com/office/powerpoint/2010/main" val="2024778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30B0AB6-63A9-4006-A512-DE745F25DD1F}" type="datetimeFigureOut">
              <a:rPr lang="en-GB" smtClean="0"/>
              <a:t>18/10/2024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B23A610-58EB-43E9-84F2-B5619EE21495}" type="slidenum">
              <a:rPr lang="en-GB" smtClean="0"/>
              <a:t>‹#›</a:t>
            </a:fld>
            <a:endParaRPr lang="en-GB"/>
          </a:p>
        </p:txBody>
      </p:sp>
    </p:spTree>
    <p:extLst>
      <p:ext uri="{BB962C8B-B14F-4D97-AF65-F5344CB8AC3E}">
        <p14:creationId xmlns:p14="http://schemas.microsoft.com/office/powerpoint/2010/main" val="2268192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0B0AB6-63A9-4006-A512-DE745F25DD1F}" type="datetimeFigureOut">
              <a:rPr lang="en-GB" smtClean="0"/>
              <a:t>18/10/2024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B23A610-58EB-43E9-84F2-B5619EE21495}" type="slidenum">
              <a:rPr lang="en-GB" smtClean="0"/>
              <a:t>‹#›</a:t>
            </a:fld>
            <a:endParaRPr lang="en-GB"/>
          </a:p>
        </p:txBody>
      </p:sp>
    </p:spTree>
    <p:extLst>
      <p:ext uri="{BB962C8B-B14F-4D97-AF65-F5344CB8AC3E}">
        <p14:creationId xmlns:p14="http://schemas.microsoft.com/office/powerpoint/2010/main" val="2585638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30B0AB6-63A9-4006-A512-DE745F25DD1F}" type="datetimeFigureOut">
              <a:rPr lang="en-GB" smtClean="0"/>
              <a:t>18/10/2024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23A610-58EB-43E9-84F2-B5619EE21495}" type="slidenum">
              <a:rPr lang="en-GB" smtClean="0"/>
              <a:t>‹#›</a:t>
            </a:fld>
            <a:endParaRPr lang="en-GB"/>
          </a:p>
        </p:txBody>
      </p:sp>
    </p:spTree>
    <p:extLst>
      <p:ext uri="{BB962C8B-B14F-4D97-AF65-F5344CB8AC3E}">
        <p14:creationId xmlns:p14="http://schemas.microsoft.com/office/powerpoint/2010/main" val="1181378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30B0AB6-63A9-4006-A512-DE745F25DD1F}" type="datetimeFigureOut">
              <a:rPr lang="en-GB" smtClean="0"/>
              <a:t>18/10/2024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23A610-58EB-43E9-84F2-B5619EE21495}" type="slidenum">
              <a:rPr lang="en-GB" smtClean="0"/>
              <a:t>‹#›</a:t>
            </a:fld>
            <a:endParaRPr lang="en-GB"/>
          </a:p>
        </p:txBody>
      </p:sp>
    </p:spTree>
    <p:extLst>
      <p:ext uri="{BB962C8B-B14F-4D97-AF65-F5344CB8AC3E}">
        <p14:creationId xmlns:p14="http://schemas.microsoft.com/office/powerpoint/2010/main" val="876456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0B0AB6-63A9-4006-A512-DE745F25DD1F}" type="datetimeFigureOut">
              <a:rPr lang="en-GB" smtClean="0"/>
              <a:t>18/10/2024</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B23A610-58EB-43E9-84F2-B5619EE21495}" type="slidenum">
              <a:rPr lang="en-GB" smtClean="0"/>
              <a:t>‹#›</a:t>
            </a:fld>
            <a:endParaRPr lang="en-GB"/>
          </a:p>
        </p:txBody>
      </p:sp>
    </p:spTree>
    <p:extLst>
      <p:ext uri="{BB962C8B-B14F-4D97-AF65-F5344CB8AC3E}">
        <p14:creationId xmlns:p14="http://schemas.microsoft.com/office/powerpoint/2010/main" val="30988702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GB" b="1" dirty="0" smtClean="0">
                <a:solidFill>
                  <a:srgbClr val="002060"/>
                </a:solidFill>
                <a:latin typeface="Century Gothic" panose="020B0502020202020204" pitchFamily="34" charset="0"/>
              </a:rPr>
              <a:t>The qualities we hold dear at St </a:t>
            </a:r>
            <a:r>
              <a:rPr lang="en-GB" b="1" dirty="0" err="1" smtClean="0">
                <a:solidFill>
                  <a:srgbClr val="002060"/>
                </a:solidFill>
                <a:latin typeface="Century Gothic" panose="020B0502020202020204" pitchFamily="34" charset="0"/>
              </a:rPr>
              <a:t>Finbar’s</a:t>
            </a:r>
            <a:endParaRPr lang="en-GB" b="1" dirty="0">
              <a:solidFill>
                <a:srgbClr val="002060"/>
              </a:solidFill>
              <a:latin typeface="Century Gothic" panose="020B0502020202020204" pitchFamily="34" charset="0"/>
            </a:endParaRPr>
          </a:p>
        </p:txBody>
      </p:sp>
      <p:sp>
        <p:nvSpPr>
          <p:cNvPr id="3" name="Subtitle 2"/>
          <p:cNvSpPr>
            <a:spLocks noGrp="1"/>
          </p:cNvSpPr>
          <p:nvPr>
            <p:ph type="subTitle" idx="1"/>
          </p:nvPr>
        </p:nvSpPr>
        <p:spPr>
          <a:xfrm>
            <a:off x="1037439" y="4650662"/>
            <a:ext cx="9144000" cy="844127"/>
          </a:xfrm>
        </p:spPr>
        <p:txBody>
          <a:bodyPr>
            <a:normAutofit/>
          </a:bodyPr>
          <a:lstStyle/>
          <a:p>
            <a:pPr algn="ctr"/>
            <a:r>
              <a:rPr lang="en-GB" sz="3200" dirty="0" smtClean="0">
                <a:solidFill>
                  <a:srgbClr val="002060"/>
                </a:solidFill>
                <a:latin typeface="Century Gothic" panose="020B0502020202020204" pitchFamily="34" charset="0"/>
              </a:rPr>
              <a:t>Our ethos and values</a:t>
            </a:r>
            <a:endParaRPr lang="en-GB" sz="3200" dirty="0">
              <a:solidFill>
                <a:srgbClr val="002060"/>
              </a:solidFill>
              <a:latin typeface="Century Gothic" panose="020B0502020202020204" pitchFamily="34" charset="0"/>
            </a:endParaRPr>
          </a:p>
        </p:txBody>
      </p:sp>
      <p:pic>
        <p:nvPicPr>
          <p:cNvPr id="1026"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42115" y="858852"/>
            <a:ext cx="2250545" cy="886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17980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996890"/>
            <a:ext cx="9095841" cy="1621873"/>
          </a:xfrm>
        </p:spPr>
        <p:txBody>
          <a:bodyPr>
            <a:normAutofit fontScale="90000"/>
          </a:bodyPr>
          <a:lstStyle/>
          <a:p>
            <a:r>
              <a:rPr lang="en-GB" sz="2800" dirty="0" smtClean="0">
                <a:solidFill>
                  <a:srgbClr val="002060"/>
                </a:solidFill>
                <a:latin typeface="Century Gothic" panose="020B0502020202020204" pitchFamily="34" charset="0"/>
              </a:rPr>
              <a:t>We learn about, live out and celebrate these personal qualities. We believe these qualities can help shape a better, happier, kinder and fairer world for everyone. </a:t>
            </a:r>
            <a:endParaRPr lang="en-GB" sz="2800" dirty="0">
              <a:solidFill>
                <a:srgbClr val="002060"/>
              </a:solidFill>
              <a:latin typeface="Century Gothic" panose="020B0502020202020204" pitchFamily="34" charset="0"/>
            </a:endParaRPr>
          </a:p>
        </p:txBody>
      </p:sp>
      <p:sp>
        <p:nvSpPr>
          <p:cNvPr id="3" name="Content Placeholder 2"/>
          <p:cNvSpPr>
            <a:spLocks noGrp="1"/>
          </p:cNvSpPr>
          <p:nvPr>
            <p:ph idx="1"/>
          </p:nvPr>
        </p:nvSpPr>
        <p:spPr>
          <a:xfrm>
            <a:off x="677334" y="2449585"/>
            <a:ext cx="9011950" cy="4236441"/>
          </a:xfrm>
        </p:spPr>
        <p:txBody>
          <a:bodyPr>
            <a:noAutofit/>
          </a:bodyPr>
          <a:lstStyle/>
          <a:p>
            <a:r>
              <a:rPr lang="en-GB" sz="2800" b="1" dirty="0" smtClean="0">
                <a:solidFill>
                  <a:srgbClr val="002060"/>
                </a:solidFill>
                <a:latin typeface="Century Gothic" panose="020B0502020202020204" pitchFamily="34" charset="0"/>
              </a:rPr>
              <a:t>F</a:t>
            </a:r>
            <a:r>
              <a:rPr lang="en-GB" sz="2400" dirty="0" smtClean="0">
                <a:solidFill>
                  <a:srgbClr val="002060"/>
                </a:solidFill>
                <a:latin typeface="Century Gothic" panose="020B0502020202020204" pitchFamily="34" charset="0"/>
              </a:rPr>
              <a:t>riendship</a:t>
            </a:r>
            <a:endParaRPr lang="en-GB" sz="2400" b="1" dirty="0" smtClean="0">
              <a:solidFill>
                <a:srgbClr val="002060"/>
              </a:solidFill>
              <a:latin typeface="Century Gothic" panose="020B0502020202020204" pitchFamily="34" charset="0"/>
            </a:endParaRPr>
          </a:p>
          <a:p>
            <a:r>
              <a:rPr lang="en-GB" sz="2800" b="1" dirty="0" smtClean="0">
                <a:solidFill>
                  <a:srgbClr val="002060"/>
                </a:solidFill>
                <a:latin typeface="Century Gothic" panose="020B0502020202020204" pitchFamily="34" charset="0"/>
              </a:rPr>
              <a:t>I</a:t>
            </a:r>
            <a:r>
              <a:rPr lang="en-GB" sz="2400" dirty="0" smtClean="0">
                <a:solidFill>
                  <a:srgbClr val="002060"/>
                </a:solidFill>
                <a:latin typeface="Century Gothic" panose="020B0502020202020204" pitchFamily="34" charset="0"/>
              </a:rPr>
              <a:t>ndependence</a:t>
            </a:r>
          </a:p>
          <a:p>
            <a:r>
              <a:rPr lang="en-GB" sz="2800" b="1" dirty="0" smtClean="0">
                <a:solidFill>
                  <a:srgbClr val="002060"/>
                </a:solidFill>
                <a:latin typeface="Century Gothic" panose="020B0502020202020204" pitchFamily="34" charset="0"/>
              </a:rPr>
              <a:t>N</a:t>
            </a:r>
            <a:r>
              <a:rPr lang="en-GB" sz="2400" dirty="0" smtClean="0">
                <a:solidFill>
                  <a:srgbClr val="002060"/>
                </a:solidFill>
                <a:latin typeface="Century Gothic" panose="020B0502020202020204" pitchFamily="34" charset="0"/>
              </a:rPr>
              <a:t>obility</a:t>
            </a:r>
            <a:endParaRPr lang="en-GB" sz="2800" b="1" dirty="0" smtClean="0">
              <a:solidFill>
                <a:srgbClr val="002060"/>
              </a:solidFill>
              <a:latin typeface="Century Gothic" panose="020B0502020202020204" pitchFamily="34" charset="0"/>
            </a:endParaRPr>
          </a:p>
          <a:p>
            <a:r>
              <a:rPr lang="en-GB" sz="2800" b="1" dirty="0" smtClean="0">
                <a:solidFill>
                  <a:srgbClr val="002060"/>
                </a:solidFill>
                <a:latin typeface="Century Gothic" panose="020B0502020202020204" pitchFamily="34" charset="0"/>
              </a:rPr>
              <a:t>B</a:t>
            </a:r>
            <a:r>
              <a:rPr lang="en-GB" sz="2400" dirty="0" smtClean="0">
                <a:solidFill>
                  <a:srgbClr val="002060"/>
                </a:solidFill>
                <a:latin typeface="Century Gothic" panose="020B0502020202020204" pitchFamily="34" charset="0"/>
              </a:rPr>
              <a:t>ravery</a:t>
            </a:r>
            <a:endParaRPr lang="en-GB" sz="2800" b="1" dirty="0" smtClean="0">
              <a:solidFill>
                <a:srgbClr val="002060"/>
              </a:solidFill>
              <a:latin typeface="Century Gothic" panose="020B0502020202020204" pitchFamily="34" charset="0"/>
            </a:endParaRPr>
          </a:p>
          <a:p>
            <a:r>
              <a:rPr lang="en-GB" sz="2800" b="1" dirty="0" smtClean="0">
                <a:solidFill>
                  <a:srgbClr val="002060"/>
                </a:solidFill>
                <a:latin typeface="Century Gothic" panose="020B0502020202020204" pitchFamily="34" charset="0"/>
              </a:rPr>
              <a:t>A</a:t>
            </a:r>
            <a:r>
              <a:rPr lang="en-GB" sz="2400" dirty="0" smtClean="0">
                <a:solidFill>
                  <a:srgbClr val="002060"/>
                </a:solidFill>
                <a:latin typeface="Century Gothic" panose="020B0502020202020204" pitchFamily="34" charset="0"/>
              </a:rPr>
              <a:t>spirational</a:t>
            </a:r>
            <a:endParaRPr lang="en-GB" sz="2800" b="1" dirty="0" smtClean="0">
              <a:solidFill>
                <a:srgbClr val="002060"/>
              </a:solidFill>
              <a:latin typeface="Century Gothic" panose="020B0502020202020204" pitchFamily="34" charset="0"/>
            </a:endParaRPr>
          </a:p>
          <a:p>
            <a:r>
              <a:rPr lang="en-GB" sz="2800" b="1" dirty="0" smtClean="0">
                <a:solidFill>
                  <a:srgbClr val="002060"/>
                </a:solidFill>
                <a:latin typeface="Century Gothic" panose="020B0502020202020204" pitchFamily="34" charset="0"/>
              </a:rPr>
              <a:t>R</a:t>
            </a:r>
            <a:r>
              <a:rPr lang="en-GB" sz="2400" dirty="0" smtClean="0">
                <a:solidFill>
                  <a:srgbClr val="002060"/>
                </a:solidFill>
                <a:latin typeface="Century Gothic" panose="020B0502020202020204" pitchFamily="34" charset="0"/>
              </a:rPr>
              <a:t>espectful</a:t>
            </a:r>
            <a:endParaRPr lang="en-GB" sz="2800" b="1" dirty="0" smtClean="0">
              <a:solidFill>
                <a:srgbClr val="002060"/>
              </a:solidFill>
              <a:latin typeface="Century Gothic" panose="020B0502020202020204" pitchFamily="34" charset="0"/>
            </a:endParaRPr>
          </a:p>
          <a:p>
            <a:r>
              <a:rPr lang="en-GB" sz="2800" b="1" dirty="0" smtClean="0">
                <a:solidFill>
                  <a:srgbClr val="002060"/>
                </a:solidFill>
                <a:latin typeface="Century Gothic" panose="020B0502020202020204" pitchFamily="34" charset="0"/>
              </a:rPr>
              <a:t>S</a:t>
            </a:r>
            <a:r>
              <a:rPr lang="en-GB" sz="2400" dirty="0" smtClean="0">
                <a:solidFill>
                  <a:srgbClr val="002060"/>
                </a:solidFill>
                <a:latin typeface="Century Gothic" panose="020B0502020202020204" pitchFamily="34" charset="0"/>
              </a:rPr>
              <a:t>ervice</a:t>
            </a:r>
            <a:endParaRPr lang="en-GB" sz="2800" b="1" dirty="0">
              <a:solidFill>
                <a:srgbClr val="002060"/>
              </a:solidFill>
              <a:latin typeface="Century Gothic" panose="020B0502020202020204" pitchFamily="34" charset="0"/>
            </a:endParaRPr>
          </a:p>
        </p:txBody>
      </p:sp>
      <p:pic>
        <p:nvPicPr>
          <p:cNvPr id="2050"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774" y="211122"/>
            <a:ext cx="2024227" cy="796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0099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400" b="1" dirty="0" smtClean="0">
                <a:solidFill>
                  <a:srgbClr val="002060"/>
                </a:solidFill>
                <a:latin typeface="Century Gothic" panose="020B0502020202020204" pitchFamily="34" charset="0"/>
              </a:rPr>
              <a:t>Friendship</a:t>
            </a:r>
            <a:endParaRPr lang="en-GB" sz="4400" b="1" dirty="0">
              <a:solidFill>
                <a:srgbClr val="002060"/>
              </a:solidFill>
              <a:latin typeface="Century Gothic" panose="020B0502020202020204" pitchFamily="34" charset="0"/>
            </a:endParaRPr>
          </a:p>
        </p:txBody>
      </p:sp>
      <p:sp>
        <p:nvSpPr>
          <p:cNvPr id="3" name="Content Placeholder 2"/>
          <p:cNvSpPr>
            <a:spLocks noGrp="1"/>
          </p:cNvSpPr>
          <p:nvPr>
            <p:ph idx="1"/>
          </p:nvPr>
        </p:nvSpPr>
        <p:spPr>
          <a:xfrm>
            <a:off x="677334" y="1786021"/>
            <a:ext cx="9129396" cy="3427663"/>
          </a:xfrm>
        </p:spPr>
        <p:txBody>
          <a:bodyPr>
            <a:normAutofit/>
          </a:bodyPr>
          <a:lstStyle/>
          <a:p>
            <a:r>
              <a:rPr lang="en-GB" sz="2800" dirty="0" smtClean="0">
                <a:solidFill>
                  <a:srgbClr val="002060"/>
                </a:solidFill>
                <a:latin typeface="Century Gothic" panose="020B0502020202020204" pitchFamily="34" charset="0"/>
              </a:rPr>
              <a:t>To be a </a:t>
            </a:r>
            <a:r>
              <a:rPr lang="en-GB" sz="2800" b="1" dirty="0" smtClean="0">
                <a:solidFill>
                  <a:srgbClr val="002060"/>
                </a:solidFill>
                <a:latin typeface="Century Gothic" panose="020B0502020202020204" pitchFamily="34" charset="0"/>
              </a:rPr>
              <a:t>FRIEND</a:t>
            </a:r>
            <a:r>
              <a:rPr lang="en-GB" sz="2800" dirty="0" smtClean="0">
                <a:solidFill>
                  <a:srgbClr val="002060"/>
                </a:solidFill>
                <a:latin typeface="Century Gothic" panose="020B0502020202020204" pitchFamily="34" charset="0"/>
              </a:rPr>
              <a:t> means to show loyalty, kindness, consideration and honesty to someone. It also means spending time with people doing things together.</a:t>
            </a:r>
            <a:r>
              <a:rPr lang="en-GB" sz="2800" dirty="0">
                <a:solidFill>
                  <a:srgbClr val="002060"/>
                </a:solidFill>
                <a:latin typeface="Century Gothic" panose="020B0502020202020204" pitchFamily="34" charset="0"/>
              </a:rPr>
              <a:t> </a:t>
            </a:r>
            <a:endParaRPr lang="en-GB" sz="2800" dirty="0" smtClean="0">
              <a:solidFill>
                <a:srgbClr val="002060"/>
              </a:solidFill>
              <a:latin typeface="Century Gothic" panose="020B0502020202020204" pitchFamily="34" charset="0"/>
            </a:endParaRPr>
          </a:p>
          <a:p>
            <a:r>
              <a:rPr lang="en-GB" sz="2800" dirty="0" smtClean="0">
                <a:solidFill>
                  <a:srgbClr val="002060"/>
                </a:solidFill>
                <a:latin typeface="Century Gothic" panose="020B0502020202020204" pitchFamily="34" charset="0"/>
              </a:rPr>
              <a:t>To </a:t>
            </a:r>
            <a:r>
              <a:rPr lang="en-GB" sz="2800" dirty="0">
                <a:solidFill>
                  <a:srgbClr val="002060"/>
                </a:solidFill>
                <a:latin typeface="Century Gothic" panose="020B0502020202020204" pitchFamily="34" charset="0"/>
              </a:rPr>
              <a:t>be a </a:t>
            </a:r>
            <a:r>
              <a:rPr lang="en-GB" sz="2800" b="1" dirty="0" smtClean="0">
                <a:solidFill>
                  <a:srgbClr val="002060"/>
                </a:solidFill>
                <a:latin typeface="Century Gothic" panose="020B0502020202020204" pitchFamily="34" charset="0"/>
              </a:rPr>
              <a:t>FRIEND</a:t>
            </a:r>
            <a:r>
              <a:rPr lang="en-GB" sz="2800" dirty="0" smtClean="0">
                <a:solidFill>
                  <a:srgbClr val="002060"/>
                </a:solidFill>
                <a:latin typeface="Century Gothic" panose="020B0502020202020204" pitchFamily="34" charset="0"/>
              </a:rPr>
              <a:t> </a:t>
            </a:r>
            <a:r>
              <a:rPr lang="en-GB" sz="2800" dirty="0">
                <a:solidFill>
                  <a:srgbClr val="002060"/>
                </a:solidFill>
                <a:latin typeface="Century Gothic" panose="020B0502020202020204" pitchFamily="34" charset="0"/>
              </a:rPr>
              <a:t>to those you know and like is great, but to be a friend to those you do not know </a:t>
            </a:r>
            <a:r>
              <a:rPr lang="en-GB" sz="2800" dirty="0" smtClean="0">
                <a:solidFill>
                  <a:srgbClr val="002060"/>
                </a:solidFill>
                <a:latin typeface="Century Gothic" panose="020B0502020202020204" pitchFamily="34" charset="0"/>
              </a:rPr>
              <a:t>or do not </a:t>
            </a:r>
            <a:r>
              <a:rPr lang="en-GB" sz="2800" dirty="0">
                <a:solidFill>
                  <a:srgbClr val="002060"/>
                </a:solidFill>
                <a:latin typeface="Century Gothic" panose="020B0502020202020204" pitchFamily="34" charset="0"/>
              </a:rPr>
              <a:t>like is EVEN BETTER!</a:t>
            </a:r>
          </a:p>
          <a:p>
            <a:endParaRPr lang="en-GB" sz="2800" dirty="0">
              <a:solidFill>
                <a:schemeClr val="accent2">
                  <a:lumMod val="50000"/>
                </a:schemeClr>
              </a:solidFill>
              <a:latin typeface="Century Gothic" panose="020B0502020202020204" pitchFamily="34" charset="0"/>
            </a:endParaRPr>
          </a:p>
        </p:txBody>
      </p:sp>
      <p:pic>
        <p:nvPicPr>
          <p:cNvPr id="307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877" y="313568"/>
            <a:ext cx="1866900" cy="735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866274" y="5489459"/>
            <a:ext cx="9464842" cy="923330"/>
          </a:xfrm>
          <a:prstGeom prst="rect">
            <a:avLst/>
          </a:prstGeom>
          <a:noFill/>
        </p:spPr>
        <p:txBody>
          <a:bodyPr wrap="square" rtlCol="0">
            <a:spAutoFit/>
          </a:bodyPr>
          <a:lstStyle/>
          <a:p>
            <a:pPr algn="ctr"/>
            <a:r>
              <a:rPr lang="en-GB" dirty="0" smtClean="0">
                <a:solidFill>
                  <a:srgbClr val="7030A0"/>
                </a:solidFill>
                <a:latin typeface="Century Gothic" panose="020B0502020202020204" pitchFamily="34" charset="0"/>
              </a:rPr>
              <a:t>“Godly friendships should be about loving each other, looking out for each other and striving to bring the best out of each other … the same way Christ loves you and strives to bring out the best in you.” </a:t>
            </a:r>
            <a:r>
              <a:rPr lang="en-GB" i="1" dirty="0" smtClean="0">
                <a:solidFill>
                  <a:srgbClr val="7030A0"/>
                </a:solidFill>
                <a:latin typeface="Century Gothic" panose="020B0502020202020204" pitchFamily="34" charset="0"/>
              </a:rPr>
              <a:t>(1 Samuel 18:1:4)</a:t>
            </a:r>
            <a:endParaRPr lang="en-GB" i="1" dirty="0">
              <a:solidFill>
                <a:srgbClr val="7030A0"/>
              </a:solidFill>
              <a:latin typeface="Century Gothic" panose="020B0502020202020204" pitchFamily="34" charset="0"/>
            </a:endParaRPr>
          </a:p>
        </p:txBody>
      </p:sp>
    </p:spTree>
    <p:extLst>
      <p:ext uri="{BB962C8B-B14F-4D97-AF65-F5344CB8AC3E}">
        <p14:creationId xmlns:p14="http://schemas.microsoft.com/office/powerpoint/2010/main" val="2697867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400" b="1" dirty="0" smtClean="0">
                <a:solidFill>
                  <a:srgbClr val="002060"/>
                </a:solidFill>
                <a:latin typeface="Century Gothic" panose="020B0502020202020204" pitchFamily="34" charset="0"/>
              </a:rPr>
              <a:t>Independence</a:t>
            </a:r>
            <a:endParaRPr lang="en-GB" sz="4400" b="1" dirty="0">
              <a:solidFill>
                <a:srgbClr val="002060"/>
              </a:solidFill>
              <a:latin typeface="Century Gothic" panose="020B0502020202020204" pitchFamily="34" charset="0"/>
            </a:endParaRPr>
          </a:p>
        </p:txBody>
      </p:sp>
      <p:sp>
        <p:nvSpPr>
          <p:cNvPr id="3" name="Content Placeholder 2"/>
          <p:cNvSpPr>
            <a:spLocks noGrp="1"/>
          </p:cNvSpPr>
          <p:nvPr>
            <p:ph idx="1"/>
          </p:nvPr>
        </p:nvSpPr>
        <p:spPr>
          <a:xfrm>
            <a:off x="677334" y="1930400"/>
            <a:ext cx="9162952" cy="3261643"/>
          </a:xfrm>
        </p:spPr>
        <p:txBody>
          <a:bodyPr>
            <a:normAutofit fontScale="92500" lnSpcReduction="10000"/>
          </a:bodyPr>
          <a:lstStyle/>
          <a:p>
            <a:r>
              <a:rPr lang="en-GB" sz="2800" dirty="0" smtClean="0">
                <a:solidFill>
                  <a:srgbClr val="002060"/>
                </a:solidFill>
                <a:latin typeface="Century Gothic" panose="020B0502020202020204" pitchFamily="34" charset="0"/>
              </a:rPr>
              <a:t>To be </a:t>
            </a:r>
            <a:r>
              <a:rPr lang="en-GB" sz="2800" b="1" dirty="0" smtClean="0">
                <a:solidFill>
                  <a:srgbClr val="002060"/>
                </a:solidFill>
                <a:latin typeface="Century Gothic" panose="020B0502020202020204" pitchFamily="34" charset="0"/>
              </a:rPr>
              <a:t>INDEPENDENT</a:t>
            </a:r>
            <a:r>
              <a:rPr lang="en-GB" sz="2800" dirty="0" smtClean="0">
                <a:solidFill>
                  <a:srgbClr val="002060"/>
                </a:solidFill>
                <a:latin typeface="Century Gothic" panose="020B0502020202020204" pitchFamily="34" charset="0"/>
              </a:rPr>
              <a:t> means to think for yourself and not to think or say something just because your friend said/ did it. </a:t>
            </a:r>
          </a:p>
          <a:p>
            <a:r>
              <a:rPr lang="en-GB" sz="2800" dirty="0" smtClean="0">
                <a:solidFill>
                  <a:srgbClr val="002060"/>
                </a:solidFill>
                <a:latin typeface="Century Gothic" panose="020B0502020202020204" pitchFamily="34" charset="0"/>
              </a:rPr>
              <a:t>To be </a:t>
            </a:r>
            <a:r>
              <a:rPr lang="en-GB" sz="2800" b="1" dirty="0" smtClean="0">
                <a:solidFill>
                  <a:srgbClr val="002060"/>
                </a:solidFill>
                <a:latin typeface="Century Gothic" panose="020B0502020202020204" pitchFamily="34" charset="0"/>
              </a:rPr>
              <a:t>INDEPENDENT</a:t>
            </a:r>
            <a:r>
              <a:rPr lang="en-GB" sz="2800" dirty="0" smtClean="0">
                <a:solidFill>
                  <a:srgbClr val="002060"/>
                </a:solidFill>
                <a:latin typeface="Century Gothic" panose="020B0502020202020204" pitchFamily="34" charset="0"/>
              </a:rPr>
              <a:t> means to make your own choices based on what you know to be truthful and right.</a:t>
            </a:r>
          </a:p>
          <a:p>
            <a:r>
              <a:rPr lang="en-GB" sz="2800" dirty="0" smtClean="0">
                <a:solidFill>
                  <a:srgbClr val="002060"/>
                </a:solidFill>
                <a:latin typeface="Century Gothic" panose="020B0502020202020204" pitchFamily="34" charset="0"/>
              </a:rPr>
              <a:t>To be </a:t>
            </a:r>
            <a:r>
              <a:rPr lang="en-GB" sz="2800" b="1" dirty="0" smtClean="0">
                <a:solidFill>
                  <a:srgbClr val="002060"/>
                </a:solidFill>
                <a:latin typeface="Century Gothic" panose="020B0502020202020204" pitchFamily="34" charset="0"/>
              </a:rPr>
              <a:t>INDEPENDENT</a:t>
            </a:r>
            <a:r>
              <a:rPr lang="en-GB" sz="2800" dirty="0" smtClean="0">
                <a:solidFill>
                  <a:srgbClr val="002060"/>
                </a:solidFill>
                <a:latin typeface="Century Gothic" panose="020B0502020202020204" pitchFamily="34" charset="0"/>
              </a:rPr>
              <a:t> means to make positive choices that do not hurt or harm others, yourself or the environment.</a:t>
            </a:r>
            <a:endParaRPr lang="en-GB" sz="2800" dirty="0">
              <a:solidFill>
                <a:srgbClr val="002060"/>
              </a:solidFill>
              <a:latin typeface="Century Gothic" panose="020B0502020202020204" pitchFamily="34" charset="0"/>
            </a:endParaRPr>
          </a:p>
        </p:txBody>
      </p:sp>
      <p:pic>
        <p:nvPicPr>
          <p:cNvPr id="4098"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433" y="242093"/>
            <a:ext cx="1866900" cy="735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677334" y="5499006"/>
            <a:ext cx="9464842" cy="646331"/>
          </a:xfrm>
          <a:prstGeom prst="rect">
            <a:avLst/>
          </a:prstGeom>
          <a:noFill/>
        </p:spPr>
        <p:txBody>
          <a:bodyPr wrap="square" rtlCol="0">
            <a:spAutoFit/>
          </a:bodyPr>
          <a:lstStyle/>
          <a:p>
            <a:pPr algn="ctr"/>
            <a:r>
              <a:rPr lang="en-GB" dirty="0" smtClean="0">
                <a:solidFill>
                  <a:srgbClr val="7030A0"/>
                </a:solidFill>
                <a:latin typeface="Century Gothic" panose="020B0502020202020204" pitchFamily="34" charset="0"/>
              </a:rPr>
              <a:t>“For to be free is not merely to cast off one’s chains, but to live in a way that respects and enhances the freedom of others.” </a:t>
            </a:r>
            <a:r>
              <a:rPr lang="en-GB" i="1" dirty="0" smtClean="0">
                <a:solidFill>
                  <a:srgbClr val="7030A0"/>
                </a:solidFill>
                <a:latin typeface="Century Gothic" panose="020B0502020202020204" pitchFamily="34" charset="0"/>
              </a:rPr>
              <a:t>(Nelson Mandela)</a:t>
            </a:r>
            <a:endParaRPr lang="en-GB" i="1" dirty="0">
              <a:solidFill>
                <a:srgbClr val="7030A0"/>
              </a:solidFill>
              <a:latin typeface="Century Gothic" panose="020B0502020202020204" pitchFamily="34" charset="0"/>
            </a:endParaRPr>
          </a:p>
        </p:txBody>
      </p:sp>
    </p:spTree>
    <p:extLst>
      <p:ext uri="{BB962C8B-B14F-4D97-AF65-F5344CB8AC3E}">
        <p14:creationId xmlns:p14="http://schemas.microsoft.com/office/powerpoint/2010/main" val="3006280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400" b="1" dirty="0" smtClean="0">
                <a:solidFill>
                  <a:srgbClr val="002060"/>
                </a:solidFill>
                <a:latin typeface="Century Gothic" panose="020B0502020202020204" pitchFamily="34" charset="0"/>
              </a:rPr>
              <a:t>Nobility</a:t>
            </a:r>
            <a:endParaRPr lang="en-GB" sz="4400" b="1" dirty="0">
              <a:solidFill>
                <a:srgbClr val="002060"/>
              </a:solidFill>
              <a:latin typeface="Century Gothic" panose="020B0502020202020204" pitchFamily="34" charset="0"/>
            </a:endParaRPr>
          </a:p>
        </p:txBody>
      </p:sp>
      <p:sp>
        <p:nvSpPr>
          <p:cNvPr id="3" name="Content Placeholder 2"/>
          <p:cNvSpPr>
            <a:spLocks noGrp="1"/>
          </p:cNvSpPr>
          <p:nvPr>
            <p:ph idx="1"/>
          </p:nvPr>
        </p:nvSpPr>
        <p:spPr>
          <a:xfrm>
            <a:off x="677334" y="2160589"/>
            <a:ext cx="8596668" cy="3309769"/>
          </a:xfrm>
        </p:spPr>
        <p:txBody>
          <a:bodyPr>
            <a:normAutofit/>
          </a:bodyPr>
          <a:lstStyle/>
          <a:p>
            <a:r>
              <a:rPr lang="en-GB" sz="2800" dirty="0" smtClean="0">
                <a:solidFill>
                  <a:srgbClr val="002060"/>
                </a:solidFill>
                <a:latin typeface="Century Gothic" panose="020B0502020202020204" pitchFamily="34" charset="0"/>
              </a:rPr>
              <a:t>To be </a:t>
            </a:r>
            <a:r>
              <a:rPr lang="en-GB" sz="2800" b="1" dirty="0" smtClean="0">
                <a:solidFill>
                  <a:srgbClr val="002060"/>
                </a:solidFill>
                <a:latin typeface="Century Gothic" panose="020B0502020202020204" pitchFamily="34" charset="0"/>
              </a:rPr>
              <a:t>NOBLE </a:t>
            </a:r>
            <a:r>
              <a:rPr lang="en-GB" sz="2800" dirty="0" smtClean="0">
                <a:solidFill>
                  <a:srgbClr val="002060"/>
                </a:solidFill>
                <a:latin typeface="Century Gothic" panose="020B0502020202020204" pitchFamily="34" charset="0"/>
              </a:rPr>
              <a:t>means to do what is right for the benefit of others; and not yourself. </a:t>
            </a:r>
          </a:p>
          <a:p>
            <a:r>
              <a:rPr lang="en-GB" sz="2800" dirty="0" smtClean="0">
                <a:solidFill>
                  <a:srgbClr val="002060"/>
                </a:solidFill>
                <a:latin typeface="Century Gothic" panose="020B0502020202020204" pitchFamily="34" charset="0"/>
              </a:rPr>
              <a:t>To be </a:t>
            </a:r>
            <a:r>
              <a:rPr lang="en-GB" sz="2800" b="1" dirty="0" smtClean="0">
                <a:solidFill>
                  <a:srgbClr val="002060"/>
                </a:solidFill>
                <a:latin typeface="Century Gothic" panose="020B0502020202020204" pitchFamily="34" charset="0"/>
              </a:rPr>
              <a:t>NOBLE</a:t>
            </a:r>
            <a:r>
              <a:rPr lang="en-GB" sz="2800" dirty="0" smtClean="0">
                <a:solidFill>
                  <a:srgbClr val="002060"/>
                </a:solidFill>
                <a:latin typeface="Century Gothic" panose="020B0502020202020204" pitchFamily="34" charset="0"/>
              </a:rPr>
              <a:t> means to show others how to make good choices and to live out these good choices yourself for all to see (and hopefully copy).</a:t>
            </a:r>
            <a:endParaRPr lang="en-GB" sz="2800" dirty="0">
              <a:solidFill>
                <a:srgbClr val="002060"/>
              </a:solidFill>
              <a:latin typeface="Century Gothic" panose="020B0502020202020204" pitchFamily="34" charset="0"/>
            </a:endParaRPr>
          </a:p>
        </p:txBody>
      </p:sp>
      <p:pic>
        <p:nvPicPr>
          <p:cNvPr id="5122"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156" y="242093"/>
            <a:ext cx="1866900" cy="735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866274" y="5811173"/>
            <a:ext cx="9464842" cy="646331"/>
          </a:xfrm>
          <a:prstGeom prst="rect">
            <a:avLst/>
          </a:prstGeom>
          <a:noFill/>
        </p:spPr>
        <p:txBody>
          <a:bodyPr wrap="square" rtlCol="0">
            <a:spAutoFit/>
          </a:bodyPr>
          <a:lstStyle/>
          <a:p>
            <a:pPr algn="ctr"/>
            <a:r>
              <a:rPr lang="en-GB" dirty="0" smtClean="0">
                <a:solidFill>
                  <a:srgbClr val="7030A0"/>
                </a:solidFill>
                <a:latin typeface="Century Gothic" panose="020B0502020202020204" pitchFamily="34" charset="0"/>
              </a:rPr>
              <a:t>“Whatever is true, noble, right, pure, lovely, admirable … excellent or praiseworthy – think on these things.” </a:t>
            </a:r>
            <a:r>
              <a:rPr lang="en-GB" i="1" dirty="0" smtClean="0">
                <a:solidFill>
                  <a:srgbClr val="7030A0"/>
                </a:solidFill>
                <a:latin typeface="Century Gothic" panose="020B0502020202020204" pitchFamily="34" charset="0"/>
              </a:rPr>
              <a:t>(Philippians 4:8)</a:t>
            </a:r>
            <a:endParaRPr lang="en-GB" i="1" dirty="0">
              <a:solidFill>
                <a:srgbClr val="7030A0"/>
              </a:solidFill>
              <a:latin typeface="Century Gothic" panose="020B0502020202020204" pitchFamily="34" charset="0"/>
            </a:endParaRPr>
          </a:p>
        </p:txBody>
      </p:sp>
    </p:spTree>
    <p:extLst>
      <p:ext uri="{BB962C8B-B14F-4D97-AF65-F5344CB8AC3E}">
        <p14:creationId xmlns:p14="http://schemas.microsoft.com/office/powerpoint/2010/main" val="3270049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400" b="1" dirty="0" smtClean="0">
                <a:solidFill>
                  <a:srgbClr val="002060"/>
                </a:solidFill>
                <a:latin typeface="Century Gothic" panose="020B0502020202020204" pitchFamily="34" charset="0"/>
              </a:rPr>
              <a:t>Bravery</a:t>
            </a:r>
            <a:endParaRPr lang="en-GB" sz="4400" b="1" dirty="0">
              <a:solidFill>
                <a:srgbClr val="002060"/>
              </a:solidFill>
              <a:latin typeface="Century Gothic" panose="020B0502020202020204" pitchFamily="34" charset="0"/>
            </a:endParaRPr>
          </a:p>
        </p:txBody>
      </p:sp>
      <p:sp>
        <p:nvSpPr>
          <p:cNvPr id="3" name="Content Placeholder 2"/>
          <p:cNvSpPr>
            <a:spLocks noGrp="1"/>
          </p:cNvSpPr>
          <p:nvPr>
            <p:ph idx="1"/>
          </p:nvPr>
        </p:nvSpPr>
        <p:spPr>
          <a:xfrm>
            <a:off x="677334" y="1930400"/>
            <a:ext cx="9154563" cy="3880773"/>
          </a:xfrm>
        </p:spPr>
        <p:txBody>
          <a:bodyPr>
            <a:normAutofit/>
          </a:bodyPr>
          <a:lstStyle/>
          <a:p>
            <a:r>
              <a:rPr lang="en-GB" sz="2800" dirty="0" smtClean="0">
                <a:solidFill>
                  <a:srgbClr val="002060"/>
                </a:solidFill>
                <a:latin typeface="Century Gothic" panose="020B0502020202020204" pitchFamily="34" charset="0"/>
              </a:rPr>
              <a:t>To be </a:t>
            </a:r>
            <a:r>
              <a:rPr lang="en-GB" sz="2800" b="1" dirty="0" smtClean="0">
                <a:solidFill>
                  <a:srgbClr val="002060"/>
                </a:solidFill>
                <a:latin typeface="Century Gothic" panose="020B0502020202020204" pitchFamily="34" charset="0"/>
              </a:rPr>
              <a:t>BRAVE</a:t>
            </a:r>
            <a:r>
              <a:rPr lang="en-GB" sz="2800" dirty="0" smtClean="0">
                <a:solidFill>
                  <a:srgbClr val="002060"/>
                </a:solidFill>
                <a:latin typeface="Century Gothic" panose="020B0502020202020204" pitchFamily="34" charset="0"/>
              </a:rPr>
              <a:t> means to be willing to do something new for yourself that you might be a bit scared of doing. </a:t>
            </a:r>
          </a:p>
          <a:p>
            <a:r>
              <a:rPr lang="en-GB" sz="2800" dirty="0" smtClean="0">
                <a:solidFill>
                  <a:srgbClr val="002060"/>
                </a:solidFill>
                <a:latin typeface="Century Gothic" panose="020B0502020202020204" pitchFamily="34" charset="0"/>
              </a:rPr>
              <a:t>To be </a:t>
            </a:r>
            <a:r>
              <a:rPr lang="en-GB" sz="2800" b="1" dirty="0" smtClean="0">
                <a:solidFill>
                  <a:srgbClr val="002060"/>
                </a:solidFill>
                <a:latin typeface="Century Gothic" panose="020B0502020202020204" pitchFamily="34" charset="0"/>
              </a:rPr>
              <a:t>BRAVE</a:t>
            </a:r>
            <a:r>
              <a:rPr lang="en-GB" sz="2800" dirty="0" smtClean="0">
                <a:solidFill>
                  <a:srgbClr val="002060"/>
                </a:solidFill>
                <a:latin typeface="Century Gothic" panose="020B0502020202020204" pitchFamily="34" charset="0"/>
              </a:rPr>
              <a:t> means standing up for the right things even if others disagree with you.</a:t>
            </a:r>
          </a:p>
          <a:p>
            <a:r>
              <a:rPr lang="en-GB" sz="2800" dirty="0" smtClean="0">
                <a:solidFill>
                  <a:srgbClr val="002060"/>
                </a:solidFill>
                <a:latin typeface="Century Gothic" panose="020B0502020202020204" pitchFamily="34" charset="0"/>
              </a:rPr>
              <a:t>To be </a:t>
            </a:r>
            <a:r>
              <a:rPr lang="en-GB" sz="2800" b="1" dirty="0" smtClean="0">
                <a:solidFill>
                  <a:srgbClr val="002060"/>
                </a:solidFill>
                <a:latin typeface="Century Gothic" panose="020B0502020202020204" pitchFamily="34" charset="0"/>
              </a:rPr>
              <a:t>BRAVE</a:t>
            </a:r>
            <a:r>
              <a:rPr lang="en-GB" sz="2800" dirty="0" smtClean="0">
                <a:solidFill>
                  <a:srgbClr val="002060"/>
                </a:solidFill>
                <a:latin typeface="Century Gothic" panose="020B0502020202020204" pitchFamily="34" charset="0"/>
              </a:rPr>
              <a:t> means to do something positive for others even if no-one else is doing it.</a:t>
            </a:r>
          </a:p>
          <a:p>
            <a:pPr marL="0" indent="0">
              <a:buNone/>
            </a:pPr>
            <a:endParaRPr lang="en-GB" sz="2800" dirty="0">
              <a:solidFill>
                <a:schemeClr val="accent2">
                  <a:lumMod val="50000"/>
                </a:schemeClr>
              </a:solidFill>
              <a:latin typeface="Century Gothic" panose="020B0502020202020204" pitchFamily="34" charset="0"/>
            </a:endParaRPr>
          </a:p>
        </p:txBody>
      </p:sp>
      <p:pic>
        <p:nvPicPr>
          <p:cNvPr id="6146"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989" y="305178"/>
            <a:ext cx="1866900" cy="735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866274" y="5811173"/>
            <a:ext cx="9464842" cy="646331"/>
          </a:xfrm>
          <a:prstGeom prst="rect">
            <a:avLst/>
          </a:prstGeom>
          <a:noFill/>
        </p:spPr>
        <p:txBody>
          <a:bodyPr wrap="square" rtlCol="0">
            <a:spAutoFit/>
          </a:bodyPr>
          <a:lstStyle/>
          <a:p>
            <a:pPr algn="ctr"/>
            <a:r>
              <a:rPr lang="en-GB" dirty="0" smtClean="0">
                <a:solidFill>
                  <a:srgbClr val="7030A0"/>
                </a:solidFill>
                <a:latin typeface="Century Gothic" panose="020B0502020202020204" pitchFamily="34" charset="0"/>
              </a:rPr>
              <a:t>“Be brave. Let us learn to face moments of difficulty with courage, certain that the Lord never fails to give His support.” </a:t>
            </a:r>
            <a:r>
              <a:rPr lang="en-GB" i="1" dirty="0" smtClean="0">
                <a:solidFill>
                  <a:srgbClr val="7030A0"/>
                </a:solidFill>
                <a:latin typeface="Century Gothic" panose="020B0502020202020204" pitchFamily="34" charset="0"/>
              </a:rPr>
              <a:t>(Pope Francis)</a:t>
            </a:r>
            <a:endParaRPr lang="en-GB" i="1" dirty="0">
              <a:solidFill>
                <a:srgbClr val="7030A0"/>
              </a:solidFill>
              <a:latin typeface="Century Gothic" panose="020B0502020202020204" pitchFamily="34" charset="0"/>
            </a:endParaRPr>
          </a:p>
        </p:txBody>
      </p:sp>
    </p:spTree>
    <p:extLst>
      <p:ext uri="{BB962C8B-B14F-4D97-AF65-F5344CB8AC3E}">
        <p14:creationId xmlns:p14="http://schemas.microsoft.com/office/powerpoint/2010/main" val="2264725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400" b="1" dirty="0" smtClean="0">
                <a:solidFill>
                  <a:srgbClr val="002060"/>
                </a:solidFill>
                <a:latin typeface="Century Gothic" panose="020B0502020202020204" pitchFamily="34" charset="0"/>
              </a:rPr>
              <a:t>Aspirational</a:t>
            </a:r>
            <a:endParaRPr lang="en-GB" sz="4400" b="1" dirty="0">
              <a:solidFill>
                <a:srgbClr val="002060"/>
              </a:solidFill>
              <a:latin typeface="Century Gothic" panose="020B0502020202020204" pitchFamily="34" charset="0"/>
            </a:endParaRPr>
          </a:p>
        </p:txBody>
      </p:sp>
      <p:sp>
        <p:nvSpPr>
          <p:cNvPr id="3" name="Content Placeholder 2"/>
          <p:cNvSpPr>
            <a:spLocks noGrp="1"/>
          </p:cNvSpPr>
          <p:nvPr>
            <p:ph idx="1"/>
          </p:nvPr>
        </p:nvSpPr>
        <p:spPr>
          <a:xfrm>
            <a:off x="677334" y="1727452"/>
            <a:ext cx="9076266" cy="3069138"/>
          </a:xfrm>
        </p:spPr>
        <p:txBody>
          <a:bodyPr>
            <a:normAutofit/>
          </a:bodyPr>
          <a:lstStyle/>
          <a:p>
            <a:r>
              <a:rPr lang="en-GB" sz="2800" dirty="0" smtClean="0">
                <a:solidFill>
                  <a:srgbClr val="002060"/>
                </a:solidFill>
                <a:latin typeface="Century Gothic" panose="020B0502020202020204" pitchFamily="34" charset="0"/>
              </a:rPr>
              <a:t>To </a:t>
            </a:r>
            <a:r>
              <a:rPr lang="en-GB" sz="2800" b="1" dirty="0" smtClean="0">
                <a:solidFill>
                  <a:srgbClr val="002060"/>
                </a:solidFill>
                <a:latin typeface="Century Gothic" panose="020B0502020202020204" pitchFamily="34" charset="0"/>
              </a:rPr>
              <a:t>ASPIRE</a:t>
            </a:r>
            <a:r>
              <a:rPr lang="en-GB" sz="2800" dirty="0" smtClean="0">
                <a:solidFill>
                  <a:srgbClr val="002060"/>
                </a:solidFill>
                <a:latin typeface="Century Gothic" panose="020B0502020202020204" pitchFamily="34" charset="0"/>
              </a:rPr>
              <a:t> to something means to try to be the best you can ever be.</a:t>
            </a:r>
          </a:p>
          <a:p>
            <a:r>
              <a:rPr lang="en-GB" sz="2800" dirty="0" smtClean="0">
                <a:solidFill>
                  <a:srgbClr val="002060"/>
                </a:solidFill>
                <a:latin typeface="Century Gothic" panose="020B0502020202020204" pitchFamily="34" charset="0"/>
              </a:rPr>
              <a:t>To </a:t>
            </a:r>
            <a:r>
              <a:rPr lang="en-GB" sz="2800" b="1" dirty="0" smtClean="0">
                <a:solidFill>
                  <a:srgbClr val="002060"/>
                </a:solidFill>
                <a:latin typeface="Century Gothic" panose="020B0502020202020204" pitchFamily="34" charset="0"/>
              </a:rPr>
              <a:t>ASPIRE</a:t>
            </a:r>
            <a:r>
              <a:rPr lang="en-GB" sz="2800" dirty="0" smtClean="0">
                <a:solidFill>
                  <a:srgbClr val="002060"/>
                </a:solidFill>
                <a:latin typeface="Century Gothic" panose="020B0502020202020204" pitchFamily="34" charset="0"/>
              </a:rPr>
              <a:t> means to be determined in working hard and making positive choices so that everything is the best it can be for you or others.</a:t>
            </a:r>
            <a:endParaRPr lang="en-GB" sz="2800" dirty="0">
              <a:solidFill>
                <a:srgbClr val="002060"/>
              </a:solidFill>
              <a:latin typeface="Century Gothic" panose="020B0502020202020204" pitchFamily="34" charset="0"/>
            </a:endParaRPr>
          </a:p>
        </p:txBody>
      </p:sp>
      <p:pic>
        <p:nvPicPr>
          <p:cNvPr id="7170"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8712" y="242093"/>
            <a:ext cx="1866900" cy="735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866274" y="5811173"/>
            <a:ext cx="9464842" cy="646331"/>
          </a:xfrm>
          <a:prstGeom prst="rect">
            <a:avLst/>
          </a:prstGeom>
          <a:noFill/>
        </p:spPr>
        <p:txBody>
          <a:bodyPr wrap="square" rtlCol="0">
            <a:spAutoFit/>
          </a:bodyPr>
          <a:lstStyle/>
          <a:p>
            <a:pPr algn="ctr"/>
            <a:r>
              <a:rPr lang="en-GB" dirty="0" smtClean="0">
                <a:solidFill>
                  <a:srgbClr val="7030A0"/>
                </a:solidFill>
                <a:latin typeface="Century Gothic" panose="020B0502020202020204" pitchFamily="34" charset="0"/>
              </a:rPr>
              <a:t>“I know the plans I have for you, declares the Lord … to give you a future filled with hope” </a:t>
            </a:r>
            <a:r>
              <a:rPr lang="en-GB" i="1" dirty="0" smtClean="0">
                <a:solidFill>
                  <a:srgbClr val="7030A0"/>
                </a:solidFill>
                <a:latin typeface="Century Gothic" panose="020B0502020202020204" pitchFamily="34" charset="0"/>
              </a:rPr>
              <a:t>(Jeremiah 29:1)</a:t>
            </a:r>
            <a:endParaRPr lang="en-GB" i="1" dirty="0">
              <a:solidFill>
                <a:srgbClr val="7030A0"/>
              </a:solidFill>
              <a:latin typeface="Century Gothic" panose="020B0502020202020204" pitchFamily="34" charset="0"/>
            </a:endParaRPr>
          </a:p>
        </p:txBody>
      </p:sp>
    </p:spTree>
    <p:extLst>
      <p:ext uri="{BB962C8B-B14F-4D97-AF65-F5344CB8AC3E}">
        <p14:creationId xmlns:p14="http://schemas.microsoft.com/office/powerpoint/2010/main" val="14629773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9629" y="316706"/>
            <a:ext cx="8596668" cy="1320800"/>
          </a:xfrm>
        </p:spPr>
        <p:txBody>
          <a:bodyPr>
            <a:normAutofit/>
          </a:bodyPr>
          <a:lstStyle/>
          <a:p>
            <a:pPr algn="ctr"/>
            <a:r>
              <a:rPr lang="en-GB" sz="4400" b="1" dirty="0" smtClean="0">
                <a:solidFill>
                  <a:srgbClr val="002060"/>
                </a:solidFill>
                <a:latin typeface="Century Gothic" panose="020B0502020202020204" pitchFamily="34" charset="0"/>
              </a:rPr>
              <a:t>Respectful</a:t>
            </a:r>
            <a:endParaRPr lang="en-GB" sz="4400" b="1" dirty="0">
              <a:solidFill>
                <a:srgbClr val="002060"/>
              </a:solidFill>
              <a:latin typeface="Century Gothic" panose="020B0502020202020204" pitchFamily="34" charset="0"/>
            </a:endParaRPr>
          </a:p>
        </p:txBody>
      </p:sp>
      <p:sp>
        <p:nvSpPr>
          <p:cNvPr id="3" name="Content Placeholder 2"/>
          <p:cNvSpPr>
            <a:spLocks noGrp="1"/>
          </p:cNvSpPr>
          <p:nvPr>
            <p:ph idx="1"/>
          </p:nvPr>
        </p:nvSpPr>
        <p:spPr>
          <a:xfrm>
            <a:off x="677334" y="1347281"/>
            <a:ext cx="9062284" cy="4563611"/>
          </a:xfrm>
        </p:spPr>
        <p:txBody>
          <a:bodyPr>
            <a:normAutofit fontScale="92500" lnSpcReduction="10000"/>
          </a:bodyPr>
          <a:lstStyle/>
          <a:p>
            <a:r>
              <a:rPr lang="en-GB" sz="2800" dirty="0" smtClean="0">
                <a:solidFill>
                  <a:srgbClr val="002060"/>
                </a:solidFill>
                <a:latin typeface="Century Gothic" panose="020B0502020202020204" pitchFamily="34" charset="0"/>
              </a:rPr>
              <a:t>To show </a:t>
            </a:r>
            <a:r>
              <a:rPr lang="en-GB" sz="2800" b="1" dirty="0" smtClean="0">
                <a:solidFill>
                  <a:srgbClr val="002060"/>
                </a:solidFill>
                <a:latin typeface="Century Gothic" panose="020B0502020202020204" pitchFamily="34" charset="0"/>
              </a:rPr>
              <a:t>RESPECT to others </a:t>
            </a:r>
            <a:r>
              <a:rPr lang="en-GB" sz="2800" dirty="0" smtClean="0">
                <a:solidFill>
                  <a:srgbClr val="002060"/>
                </a:solidFill>
                <a:latin typeface="Century Gothic" panose="020B0502020202020204" pitchFamily="34" charset="0"/>
              </a:rPr>
              <a:t>means to be considerate of their feelings and opinions, to listen to what they say, say kind things to them in a kind voice and to try to find out more things about them so you can learn and understand more. </a:t>
            </a:r>
          </a:p>
          <a:p>
            <a:r>
              <a:rPr lang="en-GB" sz="2800" dirty="0" smtClean="0">
                <a:solidFill>
                  <a:srgbClr val="002060"/>
                </a:solidFill>
                <a:latin typeface="Century Gothic" panose="020B0502020202020204" pitchFamily="34" charset="0"/>
              </a:rPr>
              <a:t>To show </a:t>
            </a:r>
            <a:r>
              <a:rPr lang="en-GB" sz="2800" b="1" dirty="0" smtClean="0">
                <a:solidFill>
                  <a:srgbClr val="002060"/>
                </a:solidFill>
                <a:latin typeface="Century Gothic" panose="020B0502020202020204" pitchFamily="34" charset="0"/>
              </a:rPr>
              <a:t>RESPECT to the environment </a:t>
            </a:r>
            <a:r>
              <a:rPr lang="en-GB" sz="2800" dirty="0" smtClean="0">
                <a:solidFill>
                  <a:srgbClr val="002060"/>
                </a:solidFill>
                <a:latin typeface="Century Gothic" panose="020B0502020202020204" pitchFamily="34" charset="0"/>
              </a:rPr>
              <a:t>means to not make it dirty or untidy (and to clean it up if you do!) To make it safer, nicer or more useful for all living things to live and be in.</a:t>
            </a:r>
          </a:p>
          <a:p>
            <a:r>
              <a:rPr lang="en-GB" sz="2800" dirty="0" smtClean="0">
                <a:solidFill>
                  <a:srgbClr val="002060"/>
                </a:solidFill>
                <a:latin typeface="Century Gothic" panose="020B0502020202020204" pitchFamily="34" charset="0"/>
              </a:rPr>
              <a:t>To show </a:t>
            </a:r>
            <a:r>
              <a:rPr lang="en-GB" sz="2800" b="1" dirty="0" smtClean="0">
                <a:solidFill>
                  <a:srgbClr val="002060"/>
                </a:solidFill>
                <a:latin typeface="Century Gothic" panose="020B0502020202020204" pitchFamily="34" charset="0"/>
              </a:rPr>
              <a:t>RESPECT for yourself </a:t>
            </a:r>
            <a:r>
              <a:rPr lang="en-GB" sz="2800" dirty="0" smtClean="0">
                <a:solidFill>
                  <a:srgbClr val="002060"/>
                </a:solidFill>
                <a:latin typeface="Century Gothic" panose="020B0502020202020204" pitchFamily="34" charset="0"/>
              </a:rPr>
              <a:t>means to make positive choices that will not bring you harm or suffering. </a:t>
            </a:r>
            <a:endParaRPr lang="en-GB" sz="2800" dirty="0">
              <a:solidFill>
                <a:srgbClr val="002060"/>
              </a:solidFill>
              <a:latin typeface="Century Gothic" panose="020B0502020202020204" pitchFamily="34" charset="0"/>
            </a:endParaRPr>
          </a:p>
        </p:txBody>
      </p:sp>
      <p:pic>
        <p:nvPicPr>
          <p:cNvPr id="819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600" y="242093"/>
            <a:ext cx="1866900" cy="735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789629" y="5957901"/>
            <a:ext cx="9464842" cy="646331"/>
          </a:xfrm>
          <a:prstGeom prst="rect">
            <a:avLst/>
          </a:prstGeom>
          <a:noFill/>
        </p:spPr>
        <p:txBody>
          <a:bodyPr wrap="square" rtlCol="0">
            <a:spAutoFit/>
          </a:bodyPr>
          <a:lstStyle/>
          <a:p>
            <a:pPr algn="ctr"/>
            <a:r>
              <a:rPr lang="en-GB" dirty="0" smtClean="0">
                <a:solidFill>
                  <a:srgbClr val="7030A0"/>
                </a:solidFill>
                <a:latin typeface="Century Gothic" panose="020B0502020202020204" pitchFamily="34" charset="0"/>
              </a:rPr>
              <a:t>“Be kind to each other, tender-hearted, forgiving one another, just as God, through Christ, has forgiven you.” </a:t>
            </a:r>
            <a:r>
              <a:rPr lang="en-GB" i="1" dirty="0" smtClean="0">
                <a:solidFill>
                  <a:srgbClr val="7030A0"/>
                </a:solidFill>
                <a:latin typeface="Century Gothic" panose="020B0502020202020204" pitchFamily="34" charset="0"/>
              </a:rPr>
              <a:t>(Ephesians 6:22)</a:t>
            </a:r>
            <a:endParaRPr lang="en-GB" i="1" dirty="0">
              <a:solidFill>
                <a:srgbClr val="7030A0"/>
              </a:solidFill>
              <a:latin typeface="Century Gothic" panose="020B0502020202020204" pitchFamily="34" charset="0"/>
            </a:endParaRPr>
          </a:p>
        </p:txBody>
      </p:sp>
    </p:spTree>
    <p:extLst>
      <p:ext uri="{BB962C8B-B14F-4D97-AF65-F5344CB8AC3E}">
        <p14:creationId xmlns:p14="http://schemas.microsoft.com/office/powerpoint/2010/main" val="21215258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400" b="1" dirty="0" smtClean="0">
                <a:solidFill>
                  <a:srgbClr val="002060"/>
                </a:solidFill>
                <a:latin typeface="Century Gothic" panose="020B0502020202020204" pitchFamily="34" charset="0"/>
              </a:rPr>
              <a:t>Service</a:t>
            </a:r>
            <a:endParaRPr lang="en-GB" sz="4400" b="1" dirty="0">
              <a:solidFill>
                <a:srgbClr val="002060"/>
              </a:solidFill>
              <a:latin typeface="Century Gothic" panose="020B0502020202020204" pitchFamily="34" charset="0"/>
            </a:endParaRPr>
          </a:p>
        </p:txBody>
      </p:sp>
      <p:sp>
        <p:nvSpPr>
          <p:cNvPr id="3" name="Content Placeholder 2"/>
          <p:cNvSpPr>
            <a:spLocks noGrp="1"/>
          </p:cNvSpPr>
          <p:nvPr>
            <p:ph idx="1"/>
          </p:nvPr>
        </p:nvSpPr>
        <p:spPr>
          <a:xfrm>
            <a:off x="677334" y="2160589"/>
            <a:ext cx="8596668" cy="3069137"/>
          </a:xfrm>
        </p:spPr>
        <p:txBody>
          <a:bodyPr>
            <a:normAutofit/>
          </a:bodyPr>
          <a:lstStyle/>
          <a:p>
            <a:r>
              <a:rPr lang="en-GB" sz="2800" dirty="0" smtClean="0">
                <a:solidFill>
                  <a:srgbClr val="002060"/>
                </a:solidFill>
                <a:latin typeface="Century Gothic" panose="020B0502020202020204" pitchFamily="34" charset="0"/>
              </a:rPr>
              <a:t>To </a:t>
            </a:r>
            <a:r>
              <a:rPr lang="en-GB" sz="2800" b="1" dirty="0" smtClean="0">
                <a:solidFill>
                  <a:srgbClr val="002060"/>
                </a:solidFill>
                <a:latin typeface="Century Gothic" panose="020B0502020202020204" pitchFamily="34" charset="0"/>
              </a:rPr>
              <a:t>SERVE</a:t>
            </a:r>
            <a:r>
              <a:rPr lang="en-GB" sz="2800" dirty="0" smtClean="0">
                <a:solidFill>
                  <a:srgbClr val="002060"/>
                </a:solidFill>
                <a:latin typeface="Century Gothic" panose="020B0502020202020204" pitchFamily="34" charset="0"/>
              </a:rPr>
              <a:t> means to put the needs </a:t>
            </a:r>
            <a:r>
              <a:rPr lang="en-GB" sz="2800" smtClean="0">
                <a:solidFill>
                  <a:srgbClr val="002060"/>
                </a:solidFill>
                <a:latin typeface="Century Gothic" panose="020B0502020202020204" pitchFamily="34" charset="0"/>
              </a:rPr>
              <a:t>of others before </a:t>
            </a:r>
            <a:r>
              <a:rPr lang="en-GB" sz="2800" dirty="0" smtClean="0">
                <a:solidFill>
                  <a:srgbClr val="002060"/>
                </a:solidFill>
                <a:latin typeface="Century Gothic" panose="020B0502020202020204" pitchFamily="34" charset="0"/>
              </a:rPr>
              <a:t>your own.</a:t>
            </a:r>
          </a:p>
          <a:p>
            <a:r>
              <a:rPr lang="en-GB" sz="2800" dirty="0" smtClean="0">
                <a:solidFill>
                  <a:srgbClr val="002060"/>
                </a:solidFill>
                <a:latin typeface="Century Gothic" panose="020B0502020202020204" pitchFamily="34" charset="0"/>
              </a:rPr>
              <a:t>To </a:t>
            </a:r>
            <a:r>
              <a:rPr lang="en-GB" sz="2800" b="1" dirty="0" smtClean="0">
                <a:solidFill>
                  <a:srgbClr val="002060"/>
                </a:solidFill>
                <a:latin typeface="Century Gothic" panose="020B0502020202020204" pitchFamily="34" charset="0"/>
              </a:rPr>
              <a:t>SERVE</a:t>
            </a:r>
            <a:r>
              <a:rPr lang="en-GB" sz="2800" dirty="0" smtClean="0">
                <a:solidFill>
                  <a:srgbClr val="002060"/>
                </a:solidFill>
                <a:latin typeface="Century Gothic" panose="020B0502020202020204" pitchFamily="34" charset="0"/>
              </a:rPr>
              <a:t> means to use your time for the benefit of others rather than for what you want to do. </a:t>
            </a:r>
            <a:endParaRPr lang="en-GB" sz="2800" dirty="0">
              <a:solidFill>
                <a:srgbClr val="002060"/>
              </a:solidFill>
              <a:latin typeface="Century Gothic" panose="020B0502020202020204" pitchFamily="34" charset="0"/>
            </a:endParaRPr>
          </a:p>
        </p:txBody>
      </p:sp>
      <p:pic>
        <p:nvPicPr>
          <p:cNvPr id="9218"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1934" y="313567"/>
            <a:ext cx="1866900" cy="735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481264" y="5747005"/>
            <a:ext cx="9464842" cy="369332"/>
          </a:xfrm>
          <a:prstGeom prst="rect">
            <a:avLst/>
          </a:prstGeom>
          <a:noFill/>
        </p:spPr>
        <p:txBody>
          <a:bodyPr wrap="square" rtlCol="0">
            <a:spAutoFit/>
          </a:bodyPr>
          <a:lstStyle/>
          <a:p>
            <a:pPr algn="ctr"/>
            <a:r>
              <a:rPr lang="en-GB" dirty="0" smtClean="0">
                <a:solidFill>
                  <a:srgbClr val="7030A0"/>
                </a:solidFill>
                <a:latin typeface="Century Gothic" panose="020B0502020202020204" pitchFamily="34" charset="0"/>
              </a:rPr>
              <a:t>“The greatest good is what we do for one another.” </a:t>
            </a:r>
            <a:r>
              <a:rPr lang="en-GB" i="1" dirty="0" smtClean="0">
                <a:solidFill>
                  <a:srgbClr val="7030A0"/>
                </a:solidFill>
                <a:latin typeface="Century Gothic" panose="020B0502020202020204" pitchFamily="34" charset="0"/>
              </a:rPr>
              <a:t>(St. Mother Teresa)</a:t>
            </a:r>
            <a:endParaRPr lang="en-GB" i="1" dirty="0">
              <a:solidFill>
                <a:srgbClr val="7030A0"/>
              </a:solidFill>
              <a:latin typeface="Century Gothic" panose="020B0502020202020204" pitchFamily="34" charset="0"/>
            </a:endParaRPr>
          </a:p>
        </p:txBody>
      </p:sp>
    </p:spTree>
    <p:extLst>
      <p:ext uri="{BB962C8B-B14F-4D97-AF65-F5344CB8AC3E}">
        <p14:creationId xmlns:p14="http://schemas.microsoft.com/office/powerpoint/2010/main" val="20291150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136</TotalTime>
  <Words>687</Words>
  <Application>Microsoft Office PowerPoint</Application>
  <PresentationFormat>Widescreen</PresentationFormat>
  <Paragraphs>41</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Century Gothic</vt:lpstr>
      <vt:lpstr>Trebuchet MS</vt:lpstr>
      <vt:lpstr>Wingdings 3</vt:lpstr>
      <vt:lpstr>Facet</vt:lpstr>
      <vt:lpstr>The qualities we hold dear at St Finbar’s</vt:lpstr>
      <vt:lpstr>We learn about, live out and celebrate these personal qualities. We believe these qualities can help shape a better, happier, kinder and fairer world for everyone. </vt:lpstr>
      <vt:lpstr>Friendship</vt:lpstr>
      <vt:lpstr>Independence</vt:lpstr>
      <vt:lpstr>Nobility</vt:lpstr>
      <vt:lpstr>Bravery</vt:lpstr>
      <vt:lpstr>Aspirational</vt:lpstr>
      <vt:lpstr>Respectful</vt:lpstr>
      <vt:lpstr>Service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qualities we hold dear at St Finbar’s</dc:title>
  <dc:creator>J Conley</dc:creator>
  <cp:lastModifiedBy>J Conley</cp:lastModifiedBy>
  <cp:revision>11</cp:revision>
  <dcterms:created xsi:type="dcterms:W3CDTF">2024-10-18T05:59:37Z</dcterms:created>
  <dcterms:modified xsi:type="dcterms:W3CDTF">2024-10-18T08:15:52Z</dcterms:modified>
</cp:coreProperties>
</file>